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 id="2147483650" r:id="rId2"/>
    <p:sldMasterId id="2147483666" r:id="rId3"/>
    <p:sldMasterId id="2147483679" r:id="rId4"/>
    <p:sldMasterId id="2147483690" r:id="rId5"/>
  </p:sldMasterIdLst>
  <p:notesMasterIdLst>
    <p:notesMasterId r:id="rId15"/>
  </p:notesMasterIdLst>
  <p:sldIdLst>
    <p:sldId id="256" r:id="rId6"/>
    <p:sldId id="257" r:id="rId7"/>
    <p:sldId id="258" r:id="rId8"/>
    <p:sldId id="259" r:id="rId9"/>
    <p:sldId id="260" r:id="rId10"/>
    <p:sldId id="261" r:id="rId11"/>
    <p:sldId id="262" r:id="rId12"/>
    <p:sldId id="263" r:id="rId13"/>
    <p:sldId id="264" r:id="rId14"/>
  </p:sldIdLst>
  <p:sldSz cx="15544800" cy="10058400"/>
  <p:notesSz cx="6858000" cy="9144000"/>
  <p:embeddedFontLst>
    <p:embeddedFont>
      <p:font typeface="Arial Black" panose="020B0A04020102020204" pitchFamily="34" charset="0"/>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hxDjLt6BYxYgzaWgZ1n+qZA1ZfV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A8AC39-9B89-4EFF-BEC7-32F5C4C0AECA}">
  <a:tblStyle styleId="{7DA8AC39-9B89-4EFF-BEC7-32F5C4C0AECA}"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9893" autoAdjust="0"/>
  </p:normalViewPr>
  <p:slideViewPr>
    <p:cSldViewPr snapToGrid="0">
      <p:cViewPr varScale="1">
        <p:scale>
          <a:sx n="27" d="100"/>
          <a:sy n="27" d="100"/>
        </p:scale>
        <p:origin x="10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font" Target="fonts/font1.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SzPts val="1400"/>
              <a:buNone/>
              <a:defRPr sz="1612" b="0" i="0" u="none" strike="noStrike" cap="none">
                <a:solidFill>
                  <a:schemeClr val="dk1"/>
                </a:solidFill>
                <a:latin typeface="Arial"/>
                <a:ea typeface="Arial"/>
                <a:cs typeface="Arial"/>
                <a:sym typeface="Arial"/>
              </a:defRPr>
            </a:lvl1pPr>
            <a:lvl2pPr marL="914400" marR="0" lvl="1" indent="-331025" algn="l" rtl="0">
              <a:lnSpc>
                <a:spcPct val="90000"/>
              </a:lnSpc>
              <a:spcBef>
                <a:spcPts val="806"/>
              </a:spcBef>
              <a:spcAft>
                <a:spcPts val="0"/>
              </a:spcAft>
              <a:buClr>
                <a:schemeClr val="dk1"/>
              </a:buClr>
              <a:buSzPts val="1613"/>
              <a:buFont typeface="Arial"/>
              <a:buChar char="•"/>
              <a:defRPr sz="1612" b="0" i="0" u="none" strike="noStrike" cap="none">
                <a:solidFill>
                  <a:schemeClr val="dk1"/>
                </a:solidFill>
                <a:latin typeface="Arial"/>
                <a:ea typeface="Arial"/>
                <a:cs typeface="Arial"/>
                <a:sym typeface="Arial"/>
              </a:defRPr>
            </a:lvl2pPr>
            <a:lvl3pPr marL="1371600" marR="0" lvl="2" indent="-331025" algn="l" rtl="0">
              <a:lnSpc>
                <a:spcPct val="90000"/>
              </a:lnSpc>
              <a:spcBef>
                <a:spcPts val="806"/>
              </a:spcBef>
              <a:spcAft>
                <a:spcPts val="0"/>
              </a:spcAft>
              <a:buClr>
                <a:schemeClr val="dk1"/>
              </a:buClr>
              <a:buSzPts val="1613"/>
              <a:buFont typeface="Arial"/>
              <a:buChar char="–"/>
              <a:defRPr sz="1612" b="0" i="0" u="none" strike="noStrike" cap="none">
                <a:solidFill>
                  <a:schemeClr val="dk1"/>
                </a:solidFill>
                <a:latin typeface="Arial"/>
                <a:ea typeface="Arial"/>
                <a:cs typeface="Arial"/>
                <a:sym typeface="Arial"/>
              </a:defRPr>
            </a:lvl3pPr>
            <a:lvl4pPr marL="1828800" marR="0" lvl="3" indent="-331025" algn="l" rtl="0">
              <a:lnSpc>
                <a:spcPct val="90000"/>
              </a:lnSpc>
              <a:spcBef>
                <a:spcPts val="806"/>
              </a:spcBef>
              <a:spcAft>
                <a:spcPts val="0"/>
              </a:spcAft>
              <a:buClr>
                <a:schemeClr val="dk1"/>
              </a:buClr>
              <a:buSzPts val="1613"/>
              <a:buFont typeface="Arial"/>
              <a:buChar char="•"/>
              <a:defRPr sz="1612" b="0" i="0" u="none" strike="noStrike" cap="none">
                <a:solidFill>
                  <a:schemeClr val="dk1"/>
                </a:solidFill>
                <a:latin typeface="Arial"/>
                <a:ea typeface="Arial"/>
                <a:cs typeface="Arial"/>
                <a:sym typeface="Arial"/>
              </a:defRPr>
            </a:lvl4pPr>
            <a:lvl5pPr marL="2286000" marR="0" lvl="4" indent="-331025" algn="l" rtl="0">
              <a:lnSpc>
                <a:spcPct val="90000"/>
              </a:lnSpc>
              <a:spcBef>
                <a:spcPts val="806"/>
              </a:spcBef>
              <a:spcAft>
                <a:spcPts val="0"/>
              </a:spcAft>
              <a:buClr>
                <a:schemeClr val="dk1"/>
              </a:buClr>
              <a:buSzPts val="1613"/>
              <a:buFont typeface="Arial"/>
              <a:buChar char="–"/>
              <a:defRPr sz="1612" b="0" i="0" u="none" strike="noStrike" cap="none">
                <a:solidFill>
                  <a:schemeClr val="dk1"/>
                </a:solidFill>
                <a:latin typeface="Arial"/>
                <a:ea typeface="Arial"/>
                <a:cs typeface="Arial"/>
                <a:sym typeface="Arial"/>
              </a:defRPr>
            </a:lvl5pPr>
            <a:lvl6pPr marL="2743200" marR="0" lvl="5" indent="-228600" algn="l" rtl="0">
              <a:spcBef>
                <a:spcPts val="806"/>
              </a:spcBef>
              <a:spcAft>
                <a:spcPts val="0"/>
              </a:spcAft>
              <a:buSzPts val="1400"/>
              <a:buNone/>
              <a:defRPr sz="1612"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612"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612"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612" b="0" i="0" u="none" strike="noStrike" cap="none">
                <a:solidFill>
                  <a:schemeClr val="dk1"/>
                </a:solidFill>
                <a:latin typeface="Arial"/>
                <a:ea typeface="Arial"/>
                <a:cs typeface="Arial"/>
                <a:sym typeface="Arial"/>
              </a:defRPr>
            </a:lvl9pPr>
          </a:lstStyle>
          <a:p>
            <a:endParaRPr/>
          </a:p>
        </p:txBody>
      </p:sp>
      <p:sp>
        <p:nvSpPr>
          <p:cNvPr id="4" name="Google Shape;4;n"/>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 name="Google Shape;5;n"/>
          <p:cNvSpPr txBox="1"/>
          <p:nvPr/>
        </p:nvSpPr>
        <p:spPr>
          <a:xfrm rot="-5400000">
            <a:off x="-840060" y="1686780"/>
            <a:ext cx="2301912" cy="13849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900" b="0" i="0" u="none" strike="noStrike" cap="none">
                <a:solidFill>
                  <a:srgbClr val="C0C0C0"/>
                </a:solidFill>
                <a:latin typeface="Arial"/>
                <a:ea typeface="Arial"/>
                <a:cs typeface="Arial"/>
                <a:sym typeface="Arial"/>
              </a:rPr>
              <a:t>— NOT FOR EXTERNAL DISTRIBUTION —</a:t>
            </a:r>
            <a:endParaRPr/>
          </a:p>
        </p:txBody>
      </p:sp>
      <p:sp>
        <p:nvSpPr>
          <p:cNvPr id="6" name="Google Shape;6;n"/>
          <p:cNvSpPr txBox="1"/>
          <p:nvPr/>
        </p:nvSpPr>
        <p:spPr>
          <a:xfrm rot="5400000">
            <a:off x="5396148" y="1686780"/>
            <a:ext cx="2301912" cy="13849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900" b="0" i="0" u="none" strike="noStrike" cap="none">
                <a:solidFill>
                  <a:srgbClr val="C0C0C0"/>
                </a:solidFill>
                <a:latin typeface="Arial"/>
                <a:ea typeface="Arial"/>
                <a:cs typeface="Arial"/>
                <a:sym typeface="Arial"/>
              </a:rPr>
              <a:t>— NOT FOR EXTERNAL DISTRIBUTION —</a:t>
            </a:r>
            <a:endParaRPr/>
          </a:p>
        </p:txBody>
      </p:sp>
      <p:sp>
        <p:nvSpPr>
          <p:cNvPr id="7" name="Google Shape;7;n"/>
          <p:cNvSpPr txBox="1"/>
          <p:nvPr/>
        </p:nvSpPr>
        <p:spPr>
          <a:xfrm>
            <a:off x="246888" y="8887968"/>
            <a:ext cx="6290183" cy="184666"/>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600" b="0" i="0" u="none" strike="noStrike" cap="none">
                <a:solidFill>
                  <a:schemeClr val="dk1"/>
                </a:solidFill>
                <a:latin typeface="Arial"/>
                <a:ea typeface="Arial"/>
                <a:cs typeface="Arial"/>
                <a:sym typeface="Arial"/>
              </a:rPr>
              <a:t>‹#›</a:t>
            </a:fld>
            <a:r>
              <a:rPr lang="en-US" sz="600" b="0" i="0" u="none" strike="noStrike" cap="none">
                <a:solidFill>
                  <a:schemeClr val="dk1"/>
                </a:solidFill>
                <a:latin typeface="Arial"/>
                <a:ea typeface="Arial"/>
                <a:cs typeface="Arial"/>
                <a:sym typeface="Arial"/>
              </a:rPr>
              <a:t>	© 2020 Gartner, Inc. and/or its affiliates. All rights reserved. Gartner is a registered trademark of Gartner, Inc. or its affiliates.</a:t>
            </a:r>
            <a:br>
              <a:rPr lang="en-US" sz="600" b="0" i="0" u="none" strike="noStrike" cap="none">
                <a:solidFill>
                  <a:schemeClr val="dk1"/>
                </a:solidFill>
                <a:latin typeface="Arial"/>
                <a:ea typeface="Arial"/>
                <a:cs typeface="Arial"/>
                <a:sym typeface="Arial"/>
              </a:rPr>
            </a:br>
            <a:r>
              <a:rPr lang="en-US" sz="600" b="1" i="0" u="none" strike="noStrike" cap="none">
                <a:solidFill>
                  <a:schemeClr val="dk1"/>
                </a:solidFill>
                <a:latin typeface="Arial"/>
                <a:ea typeface="Arial"/>
                <a:cs typeface="Arial"/>
                <a:sym typeface="Arial"/>
              </a:rPr>
              <a:t>INTERNAL — FOR INTERNAL USE ONLY or RESTRICTED [CHOOSE ONE — DELETE AS APPROPRIATE]</a:t>
            </a:r>
            <a:r>
              <a:rPr lang="en-US" sz="600" b="0" i="0" u="none" strike="noStrike" cap="none">
                <a:solidFill>
                  <a:schemeClr val="dk1"/>
                </a:solidFill>
                <a:latin typeface="Arial"/>
                <a:ea typeface="Arial"/>
                <a:cs typeface="Arial"/>
                <a:sym typeface="Arial"/>
              </a:rPr>
              <a:t> | Version X.X | Last updated [insert date format: DD Month YYYY]</a:t>
            </a:r>
            <a:endParaRPr/>
          </a:p>
        </p:txBody>
      </p:sp>
      <p:sp>
        <p:nvSpPr>
          <p:cNvPr id="8" name="Google Shape;8;n"/>
          <p:cNvSpPr txBox="1"/>
          <p:nvPr/>
        </p:nvSpPr>
        <p:spPr>
          <a:xfrm>
            <a:off x="246887" y="128016"/>
            <a:ext cx="6327648" cy="244682"/>
          </a:xfrm>
          <a:prstGeom prst="rect">
            <a:avLst/>
          </a:prstGeom>
          <a:noFill/>
          <a:ln>
            <a:noFill/>
          </a:ln>
        </p:spPr>
        <p:txBody>
          <a:bodyPr spcFirstLastPara="1" wrap="square" lIns="0" tIns="45700" rIns="91425" bIns="45700" anchor="t" anchorCtr="0">
            <a:spAutoFit/>
          </a:bodyPr>
          <a:lstStyle/>
          <a:p>
            <a:pPr marL="0" marR="0" lvl="0" indent="0" algn="l" rtl="0">
              <a:lnSpc>
                <a:spcPct val="90000"/>
              </a:lnSpc>
              <a:spcBef>
                <a:spcPts val="0"/>
              </a:spcBef>
              <a:spcAft>
                <a:spcPts val="0"/>
              </a:spcAft>
              <a:buNone/>
            </a:pPr>
            <a:r>
              <a:rPr lang="en-US" sz="1100" b="1" i="0" u="none" strike="noStrike" cap="none">
                <a:solidFill>
                  <a:schemeClr val="dk1"/>
                </a:solidFill>
                <a:latin typeface="Arial"/>
                <a:ea typeface="Arial"/>
                <a:cs typeface="Arial"/>
                <a:sym typeface="Arial"/>
              </a:rPr>
              <a:t>Presentation Title</a:t>
            </a:r>
            <a:endParaRPr/>
          </a:p>
        </p:txBody>
      </p:sp>
    </p:spTree>
    <p:extLst>
      <p:ext uri="{BB962C8B-B14F-4D97-AF65-F5344CB8AC3E}">
        <p14:creationId xmlns:p14="http://schemas.microsoft.com/office/powerpoint/2010/main" val="4977510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a:t>Version: 2020-0108</a:t>
            </a:r>
            <a:endParaRPr/>
          </a:p>
        </p:txBody>
      </p:sp>
      <p:sp>
        <p:nvSpPr>
          <p:cNvPr id="268" name="Google Shape;268;p1:notes"/>
          <p:cNvSpPr/>
          <p:nvPr/>
        </p:nvSpPr>
        <p:spPr>
          <a:xfrm>
            <a:off x="3862389" y="655411"/>
            <a:ext cx="2618422" cy="420582"/>
          </a:xfrm>
          <a:prstGeom prst="rect">
            <a:avLst/>
          </a:prstGeom>
          <a:noFill/>
          <a:ln>
            <a:noFill/>
          </a:ln>
        </p:spPr>
        <p:txBody>
          <a:bodyPr spcFirstLastPara="1" wrap="square" lIns="65025" tIns="25375" rIns="65025" bIns="25375" anchor="t" anchorCtr="0">
            <a:spAutoFit/>
          </a:bodyPr>
          <a:lstStyle/>
          <a:p>
            <a:pPr marL="0" marR="0" lvl="0" indent="0" algn="l" rtl="0">
              <a:lnSpc>
                <a:spcPct val="100000"/>
              </a:lnSpc>
              <a:spcBef>
                <a:spcPts val="0"/>
              </a:spcBef>
              <a:spcAft>
                <a:spcPts val="0"/>
              </a:spcAft>
              <a:buNone/>
            </a:pPr>
            <a:r>
              <a:rPr lang="en-US" sz="1200">
                <a:solidFill>
                  <a:srgbClr val="000000"/>
                </a:solidFill>
                <a:latin typeface="Arial"/>
                <a:ea typeface="Arial"/>
                <a:cs typeface="Arial"/>
                <a:sym typeface="Arial"/>
              </a:rPr>
              <a:t>Presenter's Name</a:t>
            </a:r>
            <a:endParaRPr/>
          </a:p>
          <a:p>
            <a:pPr marL="0" marR="0" lvl="0" indent="0" algn="l" rtl="0">
              <a:lnSpc>
                <a:spcPct val="100000"/>
              </a:lnSpc>
              <a:spcBef>
                <a:spcPts val="0"/>
              </a:spcBef>
              <a:spcAft>
                <a:spcPts val="0"/>
              </a:spcAft>
              <a:buNone/>
            </a:pPr>
            <a:r>
              <a:rPr lang="en-US" sz="1200">
                <a:solidFill>
                  <a:srgbClr val="000000"/>
                </a:solidFill>
                <a:latin typeface="Arial"/>
                <a:ea typeface="Arial"/>
                <a:cs typeface="Arial"/>
                <a:sym typeface="Arial"/>
              </a:rPr>
              <a:t>Presenter's Name</a:t>
            </a:r>
            <a:endParaRPr/>
          </a:p>
        </p:txBody>
      </p:sp>
      <p:sp>
        <p:nvSpPr>
          <p:cNvPr id="269" name="Google Shape;269;p1: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17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p2: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18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3: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239925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4: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4: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034410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5: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p5: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5809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6: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p6: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323123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7: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7: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413855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8: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8:notes"/>
          <p:cNvSpPr txBox="1">
            <a:spLocks noGrp="1"/>
          </p:cNvSpPr>
          <p:nvPr>
            <p:ph type="body" idx="1"/>
          </p:nvPr>
        </p:nvSpPr>
        <p:spPr>
          <a:xfrm>
            <a:off x="246888" y="3134806"/>
            <a:ext cx="6373368" cy="56982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381194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9:notes"/>
          <p:cNvSpPr txBox="1">
            <a:spLocks noGrp="1"/>
          </p:cNvSpPr>
          <p:nvPr>
            <p:ph type="body" idx="1"/>
          </p:nvPr>
        </p:nvSpPr>
        <p:spPr>
          <a:xfrm>
            <a:off x="246888" y="3134806"/>
            <a:ext cx="6373368" cy="5698298"/>
          </a:xfrm>
          <a:prstGeom prst="rect">
            <a:avLst/>
          </a:prstGeom>
        </p:spPr>
        <p:txBody>
          <a:bodyPr spcFirstLastPara="1" wrap="square" lIns="0" tIns="0" rIns="0" bIns="0" anchor="t" anchorCtr="0">
            <a:noAutofit/>
          </a:bodyPr>
          <a:lstStyle/>
          <a:p>
            <a:pPr marL="0" lvl="0" indent="0" algn="l" rtl="0">
              <a:spcBef>
                <a:spcPts val="0"/>
              </a:spcBef>
              <a:spcAft>
                <a:spcPts val="806"/>
              </a:spcAft>
              <a:buNone/>
            </a:pPr>
            <a:endParaRPr/>
          </a:p>
        </p:txBody>
      </p:sp>
      <p:sp>
        <p:nvSpPr>
          <p:cNvPr id="331" name="Google Shape;331;p9:notes"/>
          <p:cNvSpPr>
            <a:spLocks noGrp="1" noRot="1" noChangeAspect="1"/>
          </p:cNvSpPr>
          <p:nvPr>
            <p:ph type="sldImg" idx="2"/>
          </p:nvPr>
        </p:nvSpPr>
        <p:spPr>
          <a:xfrm>
            <a:off x="1606550" y="658813"/>
            <a:ext cx="3644900" cy="23574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1307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8" name="Google Shape;18;p13"/>
          <p:cNvSpPr/>
          <p:nvPr/>
        </p:nvSpPr>
        <p:spPr>
          <a:xfrm>
            <a:off x="2028596"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b="0" i="0" u="none" strike="noStrike" cap="none">
              <a:solidFill>
                <a:schemeClr val="lt1"/>
              </a:solidFill>
              <a:latin typeface="Arial"/>
              <a:ea typeface="Arial"/>
              <a:cs typeface="Arial"/>
              <a:sym typeface="Arial"/>
            </a:endParaRPr>
          </a:p>
        </p:txBody>
      </p:sp>
      <p:sp>
        <p:nvSpPr>
          <p:cNvPr id="19" name="Google Shape;19;p13"/>
          <p:cNvSpPr/>
          <p:nvPr/>
        </p:nvSpPr>
        <p:spPr>
          <a:xfrm>
            <a:off x="9000439"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b="0" i="0" u="none" strike="noStrike" cap="none">
              <a:solidFill>
                <a:schemeClr val="lt1"/>
              </a:solidFill>
              <a:latin typeface="Arial"/>
              <a:ea typeface="Arial"/>
              <a:cs typeface="Arial"/>
              <a:sym typeface="Arial"/>
            </a:endParaRPr>
          </a:p>
        </p:txBody>
      </p:sp>
      <p:sp>
        <p:nvSpPr>
          <p:cNvPr id="20" name="Google Shape;20;p13"/>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b="0" i="0" u="none" strike="noStrike" cap="none">
                <a:solidFill>
                  <a:schemeClr val="lt1"/>
                </a:solidFill>
                <a:latin typeface="Arial"/>
                <a:ea typeface="Arial"/>
                <a:cs typeface="Arial"/>
                <a:sym typeface="Arial"/>
              </a:rPr>
              <a:t>© 2022 Gartner, Inc. and/or its affiliates. All rights reserved. Gartner is a registered trademark of Gartner, Inc. or its affiliates. This presentation, including all supporting materials, </a:t>
            </a:r>
            <a:br>
              <a:rPr lang="en-US" sz="700" b="0" i="0" u="none" strike="noStrike" cap="none">
                <a:solidFill>
                  <a:schemeClr val="lt1"/>
                </a:solidFill>
                <a:latin typeface="Arial"/>
                <a:ea typeface="Arial"/>
                <a:cs typeface="Arial"/>
                <a:sym typeface="Arial"/>
              </a:rPr>
            </a:br>
            <a:r>
              <a:rPr lang="en-US" sz="700" b="0" i="0" u="none" strike="noStrike" cap="none">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1" name="Google Shape;21;p13"/>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hree column shaded">
  <p:cSld name="Three column shaded">
    <p:spTree>
      <p:nvGrpSpPr>
        <p:cNvPr id="1" name="Shape 60"/>
        <p:cNvGrpSpPr/>
        <p:nvPr/>
      </p:nvGrpSpPr>
      <p:grpSpPr>
        <a:xfrm>
          <a:off x="0" y="0"/>
          <a:ext cx="0" cy="0"/>
          <a:chOff x="0" y="0"/>
          <a:chExt cx="0" cy="0"/>
        </a:xfrm>
      </p:grpSpPr>
      <p:sp>
        <p:nvSpPr>
          <p:cNvPr id="61" name="Google Shape;61;p21"/>
          <p:cNvSpPr txBox="1">
            <a:spLocks noGrp="1"/>
          </p:cNvSpPr>
          <p:nvPr>
            <p:ph type="body" idx="1"/>
          </p:nvPr>
        </p:nvSpPr>
        <p:spPr>
          <a:xfrm>
            <a:off x="582930" y="2239670"/>
            <a:ext cx="4255389"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1"/>
          <p:cNvSpPr txBox="1">
            <a:spLocks noGrp="1"/>
          </p:cNvSpPr>
          <p:nvPr>
            <p:ph type="body" idx="2"/>
          </p:nvPr>
        </p:nvSpPr>
        <p:spPr>
          <a:xfrm>
            <a:off x="5642762" y="2239670"/>
            <a:ext cx="4255389"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1"/>
          <p:cNvSpPr txBox="1">
            <a:spLocks noGrp="1"/>
          </p:cNvSpPr>
          <p:nvPr>
            <p:ph type="body" idx="3"/>
          </p:nvPr>
        </p:nvSpPr>
        <p:spPr>
          <a:xfrm>
            <a:off x="10702595" y="2239670"/>
            <a:ext cx="4255389"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1"/>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our column">
  <p:cSld name="Four column">
    <p:spTree>
      <p:nvGrpSpPr>
        <p:cNvPr id="1" name="Shape 65"/>
        <p:cNvGrpSpPr/>
        <p:nvPr/>
      </p:nvGrpSpPr>
      <p:grpSpPr>
        <a:xfrm>
          <a:off x="0" y="0"/>
          <a:ext cx="0" cy="0"/>
          <a:chOff x="0" y="0"/>
          <a:chExt cx="0" cy="0"/>
        </a:xfrm>
      </p:grpSpPr>
      <p:sp>
        <p:nvSpPr>
          <p:cNvPr id="66" name="Google Shape;66;p22"/>
          <p:cNvSpPr txBox="1">
            <a:spLocks noGrp="1"/>
          </p:cNvSpPr>
          <p:nvPr>
            <p:ph type="body" idx="1"/>
          </p:nvPr>
        </p:nvSpPr>
        <p:spPr>
          <a:xfrm>
            <a:off x="582930"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2"/>
          </p:nvPr>
        </p:nvSpPr>
        <p:spPr>
          <a:xfrm>
            <a:off x="4290365"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2"/>
          <p:cNvSpPr txBox="1">
            <a:spLocks noGrp="1"/>
          </p:cNvSpPr>
          <p:nvPr>
            <p:ph type="body" idx="3"/>
          </p:nvPr>
        </p:nvSpPr>
        <p:spPr>
          <a:xfrm>
            <a:off x="7986141"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body" idx="4"/>
          </p:nvPr>
        </p:nvSpPr>
        <p:spPr>
          <a:xfrm>
            <a:off x="11693576"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22"/>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our column shaded">
  <p:cSld name="Four column shaded">
    <p:spTree>
      <p:nvGrpSpPr>
        <p:cNvPr id="1" name="Shape 71"/>
        <p:cNvGrpSpPr/>
        <p:nvPr/>
      </p:nvGrpSpPr>
      <p:grpSpPr>
        <a:xfrm>
          <a:off x="0" y="0"/>
          <a:ext cx="0" cy="0"/>
          <a:chOff x="0" y="0"/>
          <a:chExt cx="0" cy="0"/>
        </a:xfrm>
      </p:grpSpPr>
      <p:sp>
        <p:nvSpPr>
          <p:cNvPr id="72" name="Google Shape;72;p23"/>
          <p:cNvSpPr txBox="1">
            <a:spLocks noGrp="1"/>
          </p:cNvSpPr>
          <p:nvPr>
            <p:ph type="body" idx="1"/>
          </p:nvPr>
        </p:nvSpPr>
        <p:spPr>
          <a:xfrm>
            <a:off x="582930" y="2239670"/>
            <a:ext cx="3264408"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3"/>
          <p:cNvSpPr txBox="1">
            <a:spLocks noGrp="1"/>
          </p:cNvSpPr>
          <p:nvPr>
            <p:ph type="body" idx="2"/>
          </p:nvPr>
        </p:nvSpPr>
        <p:spPr>
          <a:xfrm>
            <a:off x="4290365" y="2239670"/>
            <a:ext cx="3264408"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23"/>
          <p:cNvSpPr txBox="1">
            <a:spLocks noGrp="1"/>
          </p:cNvSpPr>
          <p:nvPr>
            <p:ph type="body" idx="3"/>
          </p:nvPr>
        </p:nvSpPr>
        <p:spPr>
          <a:xfrm>
            <a:off x="7986141" y="2239670"/>
            <a:ext cx="3264408"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body" idx="4"/>
          </p:nvPr>
        </p:nvSpPr>
        <p:spPr>
          <a:xfrm>
            <a:off x="11693576" y="2239670"/>
            <a:ext cx="3264408" cy="6544666"/>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23"/>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vider Slide">
  <p:cSld name="Divider Slide">
    <p:spTree>
      <p:nvGrpSpPr>
        <p:cNvPr id="1" name="Shape 77"/>
        <p:cNvGrpSpPr/>
        <p:nvPr/>
      </p:nvGrpSpPr>
      <p:grpSpPr>
        <a:xfrm>
          <a:off x="0" y="0"/>
          <a:ext cx="0" cy="0"/>
          <a:chOff x="0" y="0"/>
          <a:chExt cx="0" cy="0"/>
        </a:xfrm>
      </p:grpSpPr>
      <p:sp>
        <p:nvSpPr>
          <p:cNvPr id="78" name="Google Shape;78;p24"/>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4"/>
          <p:cNvSpPr/>
          <p:nvPr/>
        </p:nvSpPr>
        <p:spPr>
          <a:xfrm>
            <a:off x="0" y="1984858"/>
            <a:ext cx="2238451" cy="4828032"/>
          </a:xfrm>
          <a:prstGeom prst="rect">
            <a:avLst/>
          </a:prstGeom>
          <a:solidFill>
            <a:schemeClr val="accent1"/>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80" name="Google Shape;80;p24"/>
          <p:cNvSpPr/>
          <p:nvPr/>
        </p:nvSpPr>
        <p:spPr>
          <a:xfrm>
            <a:off x="9105367" y="1984858"/>
            <a:ext cx="6435547" cy="4828032"/>
          </a:xfrm>
          <a:prstGeom prst="rect">
            <a:avLst/>
          </a:prstGeom>
          <a:solidFill>
            <a:schemeClr val="accent1"/>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ivider W1_Sky">
  <p:cSld name="Divider W1_Sky">
    <p:spTree>
      <p:nvGrpSpPr>
        <p:cNvPr id="1" name="Shape 81"/>
        <p:cNvGrpSpPr/>
        <p:nvPr/>
      </p:nvGrpSpPr>
      <p:grpSpPr>
        <a:xfrm>
          <a:off x="0" y="0"/>
          <a:ext cx="0" cy="0"/>
          <a:chOff x="0" y="0"/>
          <a:chExt cx="0" cy="0"/>
        </a:xfrm>
      </p:grpSpPr>
      <p:sp>
        <p:nvSpPr>
          <p:cNvPr id="82" name="Google Shape;82;p25"/>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5"/>
          <p:cNvSpPr/>
          <p:nvPr/>
        </p:nvSpPr>
        <p:spPr>
          <a:xfrm>
            <a:off x="0" y="1984858"/>
            <a:ext cx="2238451"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84" name="Google Shape;84;p25"/>
          <p:cNvSpPr/>
          <p:nvPr/>
        </p:nvSpPr>
        <p:spPr>
          <a:xfrm>
            <a:off x="9105367" y="1984858"/>
            <a:ext cx="6435547"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with photo">
  <p:cSld name="Quote with photo">
    <p:spTree>
      <p:nvGrpSpPr>
        <p:cNvPr id="1" name="Shape 85"/>
        <p:cNvGrpSpPr/>
        <p:nvPr/>
      </p:nvGrpSpPr>
      <p:grpSpPr>
        <a:xfrm>
          <a:off x="0" y="0"/>
          <a:ext cx="0" cy="0"/>
          <a:chOff x="0" y="0"/>
          <a:chExt cx="0" cy="0"/>
        </a:xfrm>
      </p:grpSpPr>
      <p:sp>
        <p:nvSpPr>
          <p:cNvPr id="86" name="Google Shape;86;p26"/>
          <p:cNvSpPr txBox="1">
            <a:spLocks noGrp="1"/>
          </p:cNvSpPr>
          <p:nvPr>
            <p:ph type="title"/>
          </p:nvPr>
        </p:nvSpPr>
        <p:spPr>
          <a:xfrm>
            <a:off x="582929" y="1480260"/>
            <a:ext cx="7726680" cy="656496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26"/>
          <p:cNvSpPr txBox="1">
            <a:spLocks noGrp="1"/>
          </p:cNvSpPr>
          <p:nvPr>
            <p:ph type="body" idx="1"/>
          </p:nvPr>
        </p:nvSpPr>
        <p:spPr>
          <a:xfrm>
            <a:off x="582929" y="8045230"/>
            <a:ext cx="7726680" cy="50962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200"/>
              </a:spcBef>
              <a:spcAft>
                <a:spcPts val="0"/>
              </a:spcAft>
              <a:buClr>
                <a:schemeClr val="dk1"/>
              </a:buClr>
              <a:buSzPts val="1400"/>
              <a:buNone/>
              <a:defRPr sz="1400">
                <a:solidFill>
                  <a:schemeClr val="dk1"/>
                </a:solidFill>
              </a:defRPr>
            </a:lvl1pPr>
            <a:lvl2pPr marL="914400" lvl="1" indent="-228600" algn="l">
              <a:lnSpc>
                <a:spcPct val="90000"/>
              </a:lnSpc>
              <a:spcBef>
                <a:spcPts val="1200"/>
              </a:spcBef>
              <a:spcAft>
                <a:spcPts val="0"/>
              </a:spcAft>
              <a:buClr>
                <a:srgbClr val="888888"/>
              </a:buClr>
              <a:buSzPts val="1800"/>
              <a:buNone/>
              <a:defRPr sz="2000">
                <a:solidFill>
                  <a:srgbClr val="888888"/>
                </a:solidFill>
              </a:defRPr>
            </a:lvl2pPr>
            <a:lvl3pPr marL="1371600" lvl="2" indent="-228600" algn="l">
              <a:lnSpc>
                <a:spcPct val="90000"/>
              </a:lnSpc>
              <a:spcBef>
                <a:spcPts val="1200"/>
              </a:spcBef>
              <a:spcAft>
                <a:spcPts val="0"/>
              </a:spcAft>
              <a:buClr>
                <a:srgbClr val="888888"/>
              </a:buClr>
              <a:buSzPts val="1800"/>
              <a:buNone/>
              <a:defRPr sz="1800">
                <a:solidFill>
                  <a:srgbClr val="888888"/>
                </a:solidFill>
              </a:defRPr>
            </a:lvl3pPr>
            <a:lvl4pPr marL="1828800" lvl="3" indent="-228600" algn="l">
              <a:lnSpc>
                <a:spcPct val="90000"/>
              </a:lnSpc>
              <a:spcBef>
                <a:spcPts val="1200"/>
              </a:spcBef>
              <a:spcAft>
                <a:spcPts val="0"/>
              </a:spcAft>
              <a:buClr>
                <a:srgbClr val="888888"/>
              </a:buClr>
              <a:buSzPts val="1440"/>
              <a:buNone/>
              <a:defRPr sz="1600">
                <a:solidFill>
                  <a:srgbClr val="888888"/>
                </a:solidFill>
              </a:defRPr>
            </a:lvl4pPr>
            <a:lvl5pPr marL="2286000" lvl="4" indent="-228600" algn="l">
              <a:lnSpc>
                <a:spcPct val="90000"/>
              </a:lnSpc>
              <a:spcBef>
                <a:spcPts val="12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8" name="Google Shape;88;p26"/>
          <p:cNvSpPr>
            <a:spLocks noGrp="1"/>
          </p:cNvSpPr>
          <p:nvPr>
            <p:ph type="pic" idx="2"/>
          </p:nvPr>
        </p:nvSpPr>
        <p:spPr>
          <a:xfrm>
            <a:off x="8977122" y="1974425"/>
            <a:ext cx="5980862" cy="6303264"/>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89"/>
        <p:cNvGrpSpPr/>
        <p:nvPr/>
      </p:nvGrpSpPr>
      <p:grpSpPr>
        <a:xfrm>
          <a:off x="0" y="0"/>
          <a:ext cx="0" cy="0"/>
          <a:chOff x="0" y="0"/>
          <a:chExt cx="0" cy="0"/>
        </a:xfrm>
      </p:grpSpPr>
      <p:sp>
        <p:nvSpPr>
          <p:cNvPr id="90" name="Google Shape;90;p27"/>
          <p:cNvSpPr txBox="1">
            <a:spLocks noGrp="1"/>
          </p:cNvSpPr>
          <p:nvPr>
            <p:ph type="title"/>
          </p:nvPr>
        </p:nvSpPr>
        <p:spPr>
          <a:xfrm>
            <a:off x="582930" y="1480260"/>
            <a:ext cx="10667620" cy="656496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7"/>
          <p:cNvSpPr txBox="1">
            <a:spLocks noGrp="1"/>
          </p:cNvSpPr>
          <p:nvPr>
            <p:ph type="body" idx="1"/>
          </p:nvPr>
        </p:nvSpPr>
        <p:spPr>
          <a:xfrm>
            <a:off x="582930" y="8045230"/>
            <a:ext cx="10667620" cy="50962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200"/>
              </a:spcBef>
              <a:spcAft>
                <a:spcPts val="0"/>
              </a:spcAft>
              <a:buClr>
                <a:schemeClr val="dk1"/>
              </a:buClr>
              <a:buSzPts val="1400"/>
              <a:buNone/>
              <a:defRPr sz="1400">
                <a:solidFill>
                  <a:schemeClr val="dk1"/>
                </a:solidFill>
              </a:defRPr>
            </a:lvl1pPr>
            <a:lvl2pPr marL="914400" lvl="1" indent="-228600" algn="l">
              <a:lnSpc>
                <a:spcPct val="90000"/>
              </a:lnSpc>
              <a:spcBef>
                <a:spcPts val="1200"/>
              </a:spcBef>
              <a:spcAft>
                <a:spcPts val="0"/>
              </a:spcAft>
              <a:buClr>
                <a:srgbClr val="888888"/>
              </a:buClr>
              <a:buSzPts val="1800"/>
              <a:buNone/>
              <a:defRPr sz="2000">
                <a:solidFill>
                  <a:srgbClr val="888888"/>
                </a:solidFill>
              </a:defRPr>
            </a:lvl2pPr>
            <a:lvl3pPr marL="1371600" lvl="2" indent="-228600" algn="l">
              <a:lnSpc>
                <a:spcPct val="90000"/>
              </a:lnSpc>
              <a:spcBef>
                <a:spcPts val="1200"/>
              </a:spcBef>
              <a:spcAft>
                <a:spcPts val="0"/>
              </a:spcAft>
              <a:buClr>
                <a:srgbClr val="888888"/>
              </a:buClr>
              <a:buSzPts val="1800"/>
              <a:buNone/>
              <a:defRPr sz="1800">
                <a:solidFill>
                  <a:srgbClr val="888888"/>
                </a:solidFill>
              </a:defRPr>
            </a:lvl3pPr>
            <a:lvl4pPr marL="1828800" lvl="3" indent="-228600" algn="l">
              <a:lnSpc>
                <a:spcPct val="90000"/>
              </a:lnSpc>
              <a:spcBef>
                <a:spcPts val="1200"/>
              </a:spcBef>
              <a:spcAft>
                <a:spcPts val="0"/>
              </a:spcAft>
              <a:buClr>
                <a:srgbClr val="888888"/>
              </a:buClr>
              <a:buSzPts val="1440"/>
              <a:buNone/>
              <a:defRPr sz="1600">
                <a:solidFill>
                  <a:srgbClr val="888888"/>
                </a:solidFill>
              </a:defRPr>
            </a:lvl4pPr>
            <a:lvl5pPr marL="2286000" lvl="4" indent="-228600" algn="l">
              <a:lnSpc>
                <a:spcPct val="90000"/>
              </a:lnSpc>
              <a:spcBef>
                <a:spcPts val="12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8"/>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99"/>
        <p:cNvGrpSpPr/>
        <p:nvPr/>
      </p:nvGrpSpPr>
      <p:grpSpPr>
        <a:xfrm>
          <a:off x="0" y="0"/>
          <a:ext cx="0" cy="0"/>
          <a:chOff x="0" y="0"/>
          <a:chExt cx="0" cy="0"/>
        </a:xfrm>
      </p:grpSpPr>
      <p:sp>
        <p:nvSpPr>
          <p:cNvPr id="100" name="Google Shape;100;p30"/>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1"/>
        <p:cNvGrpSpPr/>
        <p:nvPr/>
      </p:nvGrpSpPr>
      <p:grpSpPr>
        <a:xfrm>
          <a:off x="0" y="0"/>
          <a:ext cx="0" cy="0"/>
          <a:chOff x="0" y="0"/>
          <a:chExt cx="0" cy="0"/>
        </a:xfrm>
      </p:grpSpPr>
      <p:sp>
        <p:nvSpPr>
          <p:cNvPr id="102" name="Google Shape;102;p31"/>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lt1"/>
              </a:buClr>
              <a:buSzPts val="1800"/>
              <a:buChar char="•"/>
              <a:defRPr/>
            </a:lvl1pPr>
            <a:lvl2pPr marL="914400" lvl="1" indent="-331469" algn="l">
              <a:lnSpc>
                <a:spcPct val="90000"/>
              </a:lnSpc>
              <a:spcBef>
                <a:spcPts val="1200"/>
              </a:spcBef>
              <a:spcAft>
                <a:spcPts val="0"/>
              </a:spcAft>
              <a:buClr>
                <a:schemeClr val="lt1"/>
              </a:buClr>
              <a:buSzPts val="1620"/>
              <a:buChar char="–"/>
              <a:defRPr/>
            </a:lvl2pPr>
            <a:lvl3pPr marL="1371600" lvl="2" indent="-342900" algn="l">
              <a:lnSpc>
                <a:spcPct val="90000"/>
              </a:lnSpc>
              <a:spcBef>
                <a:spcPts val="1200"/>
              </a:spcBef>
              <a:spcAft>
                <a:spcPts val="0"/>
              </a:spcAft>
              <a:buClr>
                <a:schemeClr val="lt1"/>
              </a:buClr>
              <a:buSzPts val="1800"/>
              <a:buChar char="•"/>
              <a:defRPr/>
            </a:lvl3pPr>
            <a:lvl4pPr marL="1828800" lvl="3" indent="-331469" algn="l">
              <a:lnSpc>
                <a:spcPct val="90000"/>
              </a:lnSpc>
              <a:spcBef>
                <a:spcPts val="1200"/>
              </a:spcBef>
              <a:spcAft>
                <a:spcPts val="0"/>
              </a:spcAft>
              <a:buClr>
                <a:schemeClr val="lt1"/>
              </a:buClr>
              <a:buSzPts val="1620"/>
              <a:buChar char="–"/>
              <a:defRPr/>
            </a:lvl4pPr>
            <a:lvl5pPr marL="2286000" lvl="4" indent="-342900" algn="l">
              <a:lnSpc>
                <a:spcPct val="90000"/>
              </a:lnSpc>
              <a:spcBef>
                <a:spcPts val="12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03" name="Google Shape;103;p31"/>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lumn graphics right">
  <p:cSld name="Two column graphics right">
    <p:spTree>
      <p:nvGrpSpPr>
        <p:cNvPr id="1" name="Shape 104"/>
        <p:cNvGrpSpPr/>
        <p:nvPr/>
      </p:nvGrpSpPr>
      <p:grpSpPr>
        <a:xfrm>
          <a:off x="0" y="0"/>
          <a:ext cx="0" cy="0"/>
          <a:chOff x="0" y="0"/>
          <a:chExt cx="0" cy="0"/>
        </a:xfrm>
      </p:grpSpPr>
      <p:sp>
        <p:nvSpPr>
          <p:cNvPr id="105" name="Google Shape;105;p32"/>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32"/>
          <p:cNvSpPr txBox="1">
            <a:spLocks noGrp="1"/>
          </p:cNvSpPr>
          <p:nvPr>
            <p:ph type="body" idx="1"/>
          </p:nvPr>
        </p:nvSpPr>
        <p:spPr>
          <a:xfrm>
            <a:off x="582930"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lt1"/>
              </a:buClr>
              <a:buSzPts val="1800"/>
              <a:buChar char="•"/>
              <a:defRPr/>
            </a:lvl1pPr>
            <a:lvl2pPr marL="914400" lvl="1" indent="-331469" algn="l">
              <a:lnSpc>
                <a:spcPct val="90000"/>
              </a:lnSpc>
              <a:spcBef>
                <a:spcPts val="1200"/>
              </a:spcBef>
              <a:spcAft>
                <a:spcPts val="0"/>
              </a:spcAft>
              <a:buClr>
                <a:schemeClr val="lt1"/>
              </a:buClr>
              <a:buSzPts val="1620"/>
              <a:buChar char="–"/>
              <a:defRPr/>
            </a:lvl2pPr>
            <a:lvl3pPr marL="1371600" lvl="2" indent="-342900" algn="l">
              <a:lnSpc>
                <a:spcPct val="90000"/>
              </a:lnSpc>
              <a:spcBef>
                <a:spcPts val="1200"/>
              </a:spcBef>
              <a:spcAft>
                <a:spcPts val="0"/>
              </a:spcAft>
              <a:buClr>
                <a:schemeClr val="lt1"/>
              </a:buClr>
              <a:buSzPts val="1800"/>
              <a:buChar char="•"/>
              <a:defRPr/>
            </a:lvl3pPr>
            <a:lvl4pPr marL="1828800" lvl="3" indent="-331469" algn="l">
              <a:lnSpc>
                <a:spcPct val="90000"/>
              </a:lnSpc>
              <a:spcBef>
                <a:spcPts val="1200"/>
              </a:spcBef>
              <a:spcAft>
                <a:spcPts val="0"/>
              </a:spcAft>
              <a:buClr>
                <a:schemeClr val="lt1"/>
              </a:buClr>
              <a:buSzPts val="1620"/>
              <a:buChar char="–"/>
              <a:defRPr/>
            </a:lvl4pPr>
            <a:lvl5pPr marL="2286000" lvl="4" indent="-342900" algn="l">
              <a:lnSpc>
                <a:spcPct val="90000"/>
              </a:lnSpc>
              <a:spcBef>
                <a:spcPts val="12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lumn" type="twoObj">
  <p:cSld name="TWO_OBJECTS">
    <p:spTree>
      <p:nvGrpSpPr>
        <p:cNvPr id="1" name="Shape 107"/>
        <p:cNvGrpSpPr/>
        <p:nvPr/>
      </p:nvGrpSpPr>
      <p:grpSpPr>
        <a:xfrm>
          <a:off x="0" y="0"/>
          <a:ext cx="0" cy="0"/>
          <a:chOff x="0" y="0"/>
          <a:chExt cx="0" cy="0"/>
        </a:xfrm>
      </p:grpSpPr>
      <p:sp>
        <p:nvSpPr>
          <p:cNvPr id="108" name="Google Shape;108;p33"/>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33"/>
          <p:cNvSpPr txBox="1">
            <a:spLocks noGrp="1"/>
          </p:cNvSpPr>
          <p:nvPr>
            <p:ph type="body" idx="1"/>
          </p:nvPr>
        </p:nvSpPr>
        <p:spPr>
          <a:xfrm>
            <a:off x="582930"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lt1"/>
              </a:buClr>
              <a:buSzPts val="1800"/>
              <a:buChar char="•"/>
              <a:defRPr/>
            </a:lvl1pPr>
            <a:lvl2pPr marL="914400" lvl="1" indent="-331469" algn="l">
              <a:lnSpc>
                <a:spcPct val="90000"/>
              </a:lnSpc>
              <a:spcBef>
                <a:spcPts val="1200"/>
              </a:spcBef>
              <a:spcAft>
                <a:spcPts val="0"/>
              </a:spcAft>
              <a:buClr>
                <a:schemeClr val="lt1"/>
              </a:buClr>
              <a:buSzPts val="1620"/>
              <a:buChar char="–"/>
              <a:defRPr/>
            </a:lvl2pPr>
            <a:lvl3pPr marL="1371600" lvl="2" indent="-342900" algn="l">
              <a:lnSpc>
                <a:spcPct val="90000"/>
              </a:lnSpc>
              <a:spcBef>
                <a:spcPts val="1200"/>
              </a:spcBef>
              <a:spcAft>
                <a:spcPts val="0"/>
              </a:spcAft>
              <a:buClr>
                <a:schemeClr val="lt1"/>
              </a:buClr>
              <a:buSzPts val="1800"/>
              <a:buChar char="•"/>
              <a:defRPr/>
            </a:lvl3pPr>
            <a:lvl4pPr marL="1828800" lvl="3" indent="-331469" algn="l">
              <a:lnSpc>
                <a:spcPct val="90000"/>
              </a:lnSpc>
              <a:spcBef>
                <a:spcPts val="1200"/>
              </a:spcBef>
              <a:spcAft>
                <a:spcPts val="0"/>
              </a:spcAft>
              <a:buClr>
                <a:schemeClr val="lt1"/>
              </a:buClr>
              <a:buSzPts val="1620"/>
              <a:buChar char="–"/>
              <a:defRPr/>
            </a:lvl4pPr>
            <a:lvl5pPr marL="2286000" lvl="4" indent="-342900" algn="l">
              <a:lnSpc>
                <a:spcPct val="90000"/>
              </a:lnSpc>
              <a:spcBef>
                <a:spcPts val="12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0" name="Google Shape;110;p33"/>
          <p:cNvSpPr txBox="1">
            <a:spLocks noGrp="1"/>
          </p:cNvSpPr>
          <p:nvPr>
            <p:ph type="body" idx="2"/>
          </p:nvPr>
        </p:nvSpPr>
        <p:spPr>
          <a:xfrm>
            <a:off x="7951165"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lt1"/>
              </a:buClr>
              <a:buSzPts val="1800"/>
              <a:buChar char="•"/>
              <a:defRPr/>
            </a:lvl1pPr>
            <a:lvl2pPr marL="914400" lvl="1" indent="-331469" algn="l">
              <a:lnSpc>
                <a:spcPct val="90000"/>
              </a:lnSpc>
              <a:spcBef>
                <a:spcPts val="1200"/>
              </a:spcBef>
              <a:spcAft>
                <a:spcPts val="0"/>
              </a:spcAft>
              <a:buClr>
                <a:schemeClr val="lt1"/>
              </a:buClr>
              <a:buSzPts val="1620"/>
              <a:buChar char="–"/>
              <a:defRPr/>
            </a:lvl2pPr>
            <a:lvl3pPr marL="1371600" lvl="2" indent="-342900" algn="l">
              <a:lnSpc>
                <a:spcPct val="90000"/>
              </a:lnSpc>
              <a:spcBef>
                <a:spcPts val="1200"/>
              </a:spcBef>
              <a:spcAft>
                <a:spcPts val="0"/>
              </a:spcAft>
              <a:buClr>
                <a:schemeClr val="lt1"/>
              </a:buClr>
              <a:buSzPts val="1800"/>
              <a:buChar char="•"/>
              <a:defRPr/>
            </a:lvl3pPr>
            <a:lvl4pPr marL="1828800" lvl="3" indent="-331469" algn="l">
              <a:lnSpc>
                <a:spcPct val="90000"/>
              </a:lnSpc>
              <a:spcBef>
                <a:spcPts val="1200"/>
              </a:spcBef>
              <a:spcAft>
                <a:spcPts val="0"/>
              </a:spcAft>
              <a:buClr>
                <a:schemeClr val="lt1"/>
              </a:buClr>
              <a:buSzPts val="1620"/>
              <a:buChar char="–"/>
              <a:defRPr/>
            </a:lvl4pPr>
            <a:lvl5pPr marL="2286000" lvl="4" indent="-342900" algn="l">
              <a:lnSpc>
                <a:spcPct val="90000"/>
              </a:lnSpc>
              <a:spcBef>
                <a:spcPts val="12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ree column">
  <p:cSld name="Three column">
    <p:spTree>
      <p:nvGrpSpPr>
        <p:cNvPr id="1" name="Shape 111"/>
        <p:cNvGrpSpPr/>
        <p:nvPr/>
      </p:nvGrpSpPr>
      <p:grpSpPr>
        <a:xfrm>
          <a:off x="0" y="0"/>
          <a:ext cx="0" cy="0"/>
          <a:chOff x="0" y="0"/>
          <a:chExt cx="0" cy="0"/>
        </a:xfrm>
      </p:grpSpPr>
      <p:sp>
        <p:nvSpPr>
          <p:cNvPr id="112" name="Google Shape;112;p34"/>
          <p:cNvSpPr txBox="1">
            <a:spLocks noGrp="1"/>
          </p:cNvSpPr>
          <p:nvPr>
            <p:ph type="body" idx="1"/>
          </p:nvPr>
        </p:nvSpPr>
        <p:spPr>
          <a:xfrm>
            <a:off x="582930"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3" name="Google Shape;113;p34"/>
          <p:cNvSpPr txBox="1">
            <a:spLocks noGrp="1"/>
          </p:cNvSpPr>
          <p:nvPr>
            <p:ph type="body" idx="2"/>
          </p:nvPr>
        </p:nvSpPr>
        <p:spPr>
          <a:xfrm>
            <a:off x="5642762"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4" name="Google Shape;114;p34"/>
          <p:cNvSpPr txBox="1">
            <a:spLocks noGrp="1"/>
          </p:cNvSpPr>
          <p:nvPr>
            <p:ph type="body" idx="3"/>
          </p:nvPr>
        </p:nvSpPr>
        <p:spPr>
          <a:xfrm>
            <a:off x="10702595"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5" name="Google Shape;115;p34"/>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ree column shaded">
  <p:cSld name="Three column shaded">
    <p:spTree>
      <p:nvGrpSpPr>
        <p:cNvPr id="1" name="Shape 116"/>
        <p:cNvGrpSpPr/>
        <p:nvPr/>
      </p:nvGrpSpPr>
      <p:grpSpPr>
        <a:xfrm>
          <a:off x="0" y="0"/>
          <a:ext cx="0" cy="0"/>
          <a:chOff x="0" y="0"/>
          <a:chExt cx="0" cy="0"/>
        </a:xfrm>
      </p:grpSpPr>
      <p:sp>
        <p:nvSpPr>
          <p:cNvPr id="117" name="Google Shape;117;p35"/>
          <p:cNvSpPr txBox="1">
            <a:spLocks noGrp="1"/>
          </p:cNvSpPr>
          <p:nvPr>
            <p:ph type="body" idx="1"/>
          </p:nvPr>
        </p:nvSpPr>
        <p:spPr>
          <a:xfrm>
            <a:off x="582930" y="2239670"/>
            <a:ext cx="4255389"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8" name="Google Shape;118;p35"/>
          <p:cNvSpPr txBox="1">
            <a:spLocks noGrp="1"/>
          </p:cNvSpPr>
          <p:nvPr>
            <p:ph type="body" idx="2"/>
          </p:nvPr>
        </p:nvSpPr>
        <p:spPr>
          <a:xfrm>
            <a:off x="5642762" y="2239670"/>
            <a:ext cx="4255389"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19" name="Google Shape;119;p35"/>
          <p:cNvSpPr txBox="1">
            <a:spLocks noGrp="1"/>
          </p:cNvSpPr>
          <p:nvPr>
            <p:ph type="body" idx="3"/>
          </p:nvPr>
        </p:nvSpPr>
        <p:spPr>
          <a:xfrm>
            <a:off x="10702595" y="2239670"/>
            <a:ext cx="4255389"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0" name="Google Shape;120;p35"/>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Four column">
  <p:cSld name="Four column">
    <p:spTree>
      <p:nvGrpSpPr>
        <p:cNvPr id="1" name="Shape 121"/>
        <p:cNvGrpSpPr/>
        <p:nvPr/>
      </p:nvGrpSpPr>
      <p:grpSpPr>
        <a:xfrm>
          <a:off x="0" y="0"/>
          <a:ext cx="0" cy="0"/>
          <a:chOff x="0" y="0"/>
          <a:chExt cx="0" cy="0"/>
        </a:xfrm>
      </p:grpSpPr>
      <p:sp>
        <p:nvSpPr>
          <p:cNvPr id="122" name="Google Shape;122;p36"/>
          <p:cNvSpPr txBox="1">
            <a:spLocks noGrp="1"/>
          </p:cNvSpPr>
          <p:nvPr>
            <p:ph type="body" idx="1"/>
          </p:nvPr>
        </p:nvSpPr>
        <p:spPr>
          <a:xfrm>
            <a:off x="582930"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3" name="Google Shape;123;p36"/>
          <p:cNvSpPr txBox="1">
            <a:spLocks noGrp="1"/>
          </p:cNvSpPr>
          <p:nvPr>
            <p:ph type="body" idx="2"/>
          </p:nvPr>
        </p:nvSpPr>
        <p:spPr>
          <a:xfrm>
            <a:off x="4290365"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4" name="Google Shape;124;p36"/>
          <p:cNvSpPr txBox="1">
            <a:spLocks noGrp="1"/>
          </p:cNvSpPr>
          <p:nvPr>
            <p:ph type="body" idx="3"/>
          </p:nvPr>
        </p:nvSpPr>
        <p:spPr>
          <a:xfrm>
            <a:off x="7986141"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5" name="Google Shape;125;p36"/>
          <p:cNvSpPr txBox="1">
            <a:spLocks noGrp="1"/>
          </p:cNvSpPr>
          <p:nvPr>
            <p:ph type="body" idx="4"/>
          </p:nvPr>
        </p:nvSpPr>
        <p:spPr>
          <a:xfrm>
            <a:off x="11693576" y="2239670"/>
            <a:ext cx="3264408"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6" name="Google Shape;126;p36"/>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Four column shaded">
  <p:cSld name="Four column shaded">
    <p:spTree>
      <p:nvGrpSpPr>
        <p:cNvPr id="1" name="Shape 127"/>
        <p:cNvGrpSpPr/>
        <p:nvPr/>
      </p:nvGrpSpPr>
      <p:grpSpPr>
        <a:xfrm>
          <a:off x="0" y="0"/>
          <a:ext cx="0" cy="0"/>
          <a:chOff x="0" y="0"/>
          <a:chExt cx="0" cy="0"/>
        </a:xfrm>
      </p:grpSpPr>
      <p:sp>
        <p:nvSpPr>
          <p:cNvPr id="128" name="Google Shape;128;p37"/>
          <p:cNvSpPr txBox="1">
            <a:spLocks noGrp="1"/>
          </p:cNvSpPr>
          <p:nvPr>
            <p:ph type="body" idx="1"/>
          </p:nvPr>
        </p:nvSpPr>
        <p:spPr>
          <a:xfrm>
            <a:off x="582930" y="2239670"/>
            <a:ext cx="3264408"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29" name="Google Shape;129;p37"/>
          <p:cNvSpPr txBox="1">
            <a:spLocks noGrp="1"/>
          </p:cNvSpPr>
          <p:nvPr>
            <p:ph type="body" idx="2"/>
          </p:nvPr>
        </p:nvSpPr>
        <p:spPr>
          <a:xfrm>
            <a:off x="4290365" y="2239670"/>
            <a:ext cx="3264408"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30" name="Google Shape;130;p37"/>
          <p:cNvSpPr txBox="1">
            <a:spLocks noGrp="1"/>
          </p:cNvSpPr>
          <p:nvPr>
            <p:ph type="body" idx="3"/>
          </p:nvPr>
        </p:nvSpPr>
        <p:spPr>
          <a:xfrm>
            <a:off x="7986141" y="2239670"/>
            <a:ext cx="3264408"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31" name="Google Shape;131;p37"/>
          <p:cNvSpPr txBox="1">
            <a:spLocks noGrp="1"/>
          </p:cNvSpPr>
          <p:nvPr>
            <p:ph type="body" idx="4"/>
          </p:nvPr>
        </p:nvSpPr>
        <p:spPr>
          <a:xfrm>
            <a:off x="11693576" y="2239670"/>
            <a:ext cx="3264408" cy="6544666"/>
          </a:xfrm>
          <a:prstGeom prst="rect">
            <a:avLst/>
          </a:prstGeom>
          <a:solidFill>
            <a:srgbClr val="355578"/>
          </a:solidFill>
          <a:ln>
            <a:noFill/>
          </a:ln>
        </p:spPr>
        <p:txBody>
          <a:bodyPr spcFirstLastPara="1" wrap="square" lIns="182875" tIns="182875" rIns="91425" bIns="91425" anchor="t" anchorCtr="0">
            <a:noAutofit/>
          </a:bodyPr>
          <a:lstStyle>
            <a:lvl1pPr marL="457200" lvl="0" indent="-355600" algn="l">
              <a:lnSpc>
                <a:spcPct val="90000"/>
              </a:lnSpc>
              <a:spcBef>
                <a:spcPts val="1200"/>
              </a:spcBef>
              <a:spcAft>
                <a:spcPts val="0"/>
              </a:spcAft>
              <a:buClr>
                <a:schemeClr val="lt1"/>
              </a:buClr>
              <a:buSzPts val="2000"/>
              <a:buChar char="•"/>
              <a:defRPr sz="2000"/>
            </a:lvl1pPr>
            <a:lvl2pPr marL="914400" lvl="1" indent="-342900" algn="l">
              <a:lnSpc>
                <a:spcPct val="90000"/>
              </a:lnSpc>
              <a:spcBef>
                <a:spcPts val="1200"/>
              </a:spcBef>
              <a:spcAft>
                <a:spcPts val="0"/>
              </a:spcAft>
              <a:buClr>
                <a:schemeClr val="lt1"/>
              </a:buClr>
              <a:buSzPts val="1800"/>
              <a:buChar char="–"/>
              <a:defRPr sz="2000"/>
            </a:lvl2pPr>
            <a:lvl3pPr marL="1371600" lvl="2" indent="-355600" algn="l">
              <a:lnSpc>
                <a:spcPct val="90000"/>
              </a:lnSpc>
              <a:spcBef>
                <a:spcPts val="1200"/>
              </a:spcBef>
              <a:spcAft>
                <a:spcPts val="0"/>
              </a:spcAft>
              <a:buClr>
                <a:schemeClr val="lt1"/>
              </a:buClr>
              <a:buSzPts val="2000"/>
              <a:buChar char="•"/>
              <a:defRPr sz="2000"/>
            </a:lvl3pPr>
            <a:lvl4pPr marL="1828800" lvl="3" indent="-342900" algn="l">
              <a:lnSpc>
                <a:spcPct val="90000"/>
              </a:lnSpc>
              <a:spcBef>
                <a:spcPts val="1200"/>
              </a:spcBef>
              <a:spcAft>
                <a:spcPts val="0"/>
              </a:spcAft>
              <a:buClr>
                <a:schemeClr val="lt1"/>
              </a:buClr>
              <a:buSzPts val="1800"/>
              <a:buChar char="–"/>
              <a:defRPr sz="2000"/>
            </a:lvl4pPr>
            <a:lvl5pPr marL="2286000" lvl="4" indent="-355600" algn="l">
              <a:lnSpc>
                <a:spcPct val="90000"/>
              </a:lnSpc>
              <a:spcBef>
                <a:spcPts val="1200"/>
              </a:spcBef>
              <a:spcAft>
                <a:spcPts val="0"/>
              </a:spcAft>
              <a:buClr>
                <a:schemeClr val="lt1"/>
              </a:buClr>
              <a:buSzPts val="2000"/>
              <a:buChar char="•"/>
              <a:defRPr sz="2000"/>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32" name="Google Shape;132;p37"/>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Divider B1_Sky">
  <p:cSld name="Divider B1_Sky">
    <p:spTree>
      <p:nvGrpSpPr>
        <p:cNvPr id="1" name="Shape 133"/>
        <p:cNvGrpSpPr/>
        <p:nvPr/>
      </p:nvGrpSpPr>
      <p:grpSpPr>
        <a:xfrm>
          <a:off x="0" y="0"/>
          <a:ext cx="0" cy="0"/>
          <a:chOff x="0" y="0"/>
          <a:chExt cx="0" cy="0"/>
        </a:xfrm>
      </p:grpSpPr>
      <p:sp>
        <p:nvSpPr>
          <p:cNvPr id="134" name="Google Shape;134;p38"/>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38"/>
          <p:cNvSpPr/>
          <p:nvPr/>
        </p:nvSpPr>
        <p:spPr>
          <a:xfrm>
            <a:off x="0" y="1984858"/>
            <a:ext cx="2238451"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36" name="Google Shape;136;p38"/>
          <p:cNvSpPr/>
          <p:nvPr/>
        </p:nvSpPr>
        <p:spPr>
          <a:xfrm>
            <a:off x="9105367" y="1984858"/>
            <a:ext cx="6435547"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Quote with photo">
  <p:cSld name="Quote with photo">
    <p:spTree>
      <p:nvGrpSpPr>
        <p:cNvPr id="1" name="Shape 137"/>
        <p:cNvGrpSpPr/>
        <p:nvPr/>
      </p:nvGrpSpPr>
      <p:grpSpPr>
        <a:xfrm>
          <a:off x="0" y="0"/>
          <a:ext cx="0" cy="0"/>
          <a:chOff x="0" y="0"/>
          <a:chExt cx="0" cy="0"/>
        </a:xfrm>
      </p:grpSpPr>
      <p:sp>
        <p:nvSpPr>
          <p:cNvPr id="138" name="Google Shape;138;p39"/>
          <p:cNvSpPr>
            <a:spLocks noGrp="1"/>
          </p:cNvSpPr>
          <p:nvPr>
            <p:ph type="pic" idx="2"/>
          </p:nvPr>
        </p:nvSpPr>
        <p:spPr>
          <a:xfrm>
            <a:off x="8977122" y="1974425"/>
            <a:ext cx="5980862" cy="6303264"/>
          </a:xfrm>
          <a:prstGeom prst="rect">
            <a:avLst/>
          </a:prstGeom>
          <a:noFill/>
          <a:ln>
            <a:noFill/>
          </a:ln>
        </p:spPr>
      </p:sp>
      <p:sp>
        <p:nvSpPr>
          <p:cNvPr id="139" name="Google Shape;139;p39"/>
          <p:cNvSpPr txBox="1">
            <a:spLocks noGrp="1"/>
          </p:cNvSpPr>
          <p:nvPr>
            <p:ph type="title"/>
          </p:nvPr>
        </p:nvSpPr>
        <p:spPr>
          <a:xfrm>
            <a:off x="582929" y="1480260"/>
            <a:ext cx="7726680" cy="656496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39"/>
          <p:cNvSpPr txBox="1">
            <a:spLocks noGrp="1"/>
          </p:cNvSpPr>
          <p:nvPr>
            <p:ph type="body" idx="1"/>
          </p:nvPr>
        </p:nvSpPr>
        <p:spPr>
          <a:xfrm>
            <a:off x="582929" y="8045230"/>
            <a:ext cx="7726680" cy="50962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200"/>
              </a:spcBef>
              <a:spcAft>
                <a:spcPts val="0"/>
              </a:spcAft>
              <a:buClr>
                <a:schemeClr val="lt1"/>
              </a:buClr>
              <a:buSzPts val="1400"/>
              <a:buNone/>
              <a:defRPr sz="1400">
                <a:solidFill>
                  <a:schemeClr val="lt1"/>
                </a:solidFill>
              </a:defRPr>
            </a:lvl1pPr>
            <a:lvl2pPr marL="914400" lvl="1" indent="-228600" algn="l">
              <a:lnSpc>
                <a:spcPct val="90000"/>
              </a:lnSpc>
              <a:spcBef>
                <a:spcPts val="1200"/>
              </a:spcBef>
              <a:spcAft>
                <a:spcPts val="0"/>
              </a:spcAft>
              <a:buClr>
                <a:schemeClr val="lt1"/>
              </a:buClr>
              <a:buSzPts val="1800"/>
              <a:buNone/>
              <a:defRPr sz="2000">
                <a:solidFill>
                  <a:schemeClr val="lt1"/>
                </a:solidFill>
              </a:defRPr>
            </a:lvl2pPr>
            <a:lvl3pPr marL="1371600" lvl="2" indent="-228600" algn="l">
              <a:lnSpc>
                <a:spcPct val="90000"/>
              </a:lnSpc>
              <a:spcBef>
                <a:spcPts val="1200"/>
              </a:spcBef>
              <a:spcAft>
                <a:spcPts val="0"/>
              </a:spcAft>
              <a:buClr>
                <a:schemeClr val="lt1"/>
              </a:buClr>
              <a:buSzPts val="1800"/>
              <a:buNone/>
              <a:defRPr sz="1800">
                <a:solidFill>
                  <a:schemeClr val="lt1"/>
                </a:solidFill>
              </a:defRPr>
            </a:lvl3pPr>
            <a:lvl4pPr marL="1828800" lvl="3" indent="-228600" algn="l">
              <a:lnSpc>
                <a:spcPct val="90000"/>
              </a:lnSpc>
              <a:spcBef>
                <a:spcPts val="1200"/>
              </a:spcBef>
              <a:spcAft>
                <a:spcPts val="0"/>
              </a:spcAft>
              <a:buClr>
                <a:schemeClr val="lt1"/>
              </a:buClr>
              <a:buSzPts val="1440"/>
              <a:buNone/>
              <a:defRPr sz="1600">
                <a:solidFill>
                  <a:schemeClr val="lt1"/>
                </a:solidFill>
              </a:defRPr>
            </a:lvl4pPr>
            <a:lvl5pPr marL="2286000" lvl="4" indent="-228600" algn="l">
              <a:lnSpc>
                <a:spcPct val="90000"/>
              </a:lnSpc>
              <a:spcBef>
                <a:spcPts val="12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41"/>
        <p:cNvGrpSpPr/>
        <p:nvPr/>
      </p:nvGrpSpPr>
      <p:grpSpPr>
        <a:xfrm>
          <a:off x="0" y="0"/>
          <a:ext cx="0" cy="0"/>
          <a:chOff x="0" y="0"/>
          <a:chExt cx="0" cy="0"/>
        </a:xfrm>
      </p:grpSpPr>
      <p:sp>
        <p:nvSpPr>
          <p:cNvPr id="142" name="Google Shape;142;p40"/>
          <p:cNvSpPr txBox="1">
            <a:spLocks noGrp="1"/>
          </p:cNvSpPr>
          <p:nvPr>
            <p:ph type="title"/>
          </p:nvPr>
        </p:nvSpPr>
        <p:spPr>
          <a:xfrm>
            <a:off x="582930" y="1480260"/>
            <a:ext cx="10667620" cy="656496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40"/>
          <p:cNvSpPr txBox="1">
            <a:spLocks noGrp="1"/>
          </p:cNvSpPr>
          <p:nvPr>
            <p:ph type="body" idx="1"/>
          </p:nvPr>
        </p:nvSpPr>
        <p:spPr>
          <a:xfrm>
            <a:off x="582930" y="8045230"/>
            <a:ext cx="10667620" cy="50962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200"/>
              </a:spcBef>
              <a:spcAft>
                <a:spcPts val="0"/>
              </a:spcAft>
              <a:buClr>
                <a:schemeClr val="lt1"/>
              </a:buClr>
              <a:buSzPts val="1400"/>
              <a:buNone/>
              <a:defRPr sz="1400">
                <a:solidFill>
                  <a:schemeClr val="lt1"/>
                </a:solidFill>
              </a:defRPr>
            </a:lvl1pPr>
            <a:lvl2pPr marL="914400" lvl="1" indent="-228600" algn="l">
              <a:lnSpc>
                <a:spcPct val="90000"/>
              </a:lnSpc>
              <a:spcBef>
                <a:spcPts val="1200"/>
              </a:spcBef>
              <a:spcAft>
                <a:spcPts val="0"/>
              </a:spcAft>
              <a:buClr>
                <a:schemeClr val="lt1"/>
              </a:buClr>
              <a:buSzPts val="1800"/>
              <a:buNone/>
              <a:defRPr sz="2000">
                <a:solidFill>
                  <a:schemeClr val="lt1"/>
                </a:solidFill>
              </a:defRPr>
            </a:lvl2pPr>
            <a:lvl3pPr marL="1371600" lvl="2" indent="-228600" algn="l">
              <a:lnSpc>
                <a:spcPct val="90000"/>
              </a:lnSpc>
              <a:spcBef>
                <a:spcPts val="1200"/>
              </a:spcBef>
              <a:spcAft>
                <a:spcPts val="0"/>
              </a:spcAft>
              <a:buClr>
                <a:schemeClr val="lt1"/>
              </a:buClr>
              <a:buSzPts val="1800"/>
              <a:buNone/>
              <a:defRPr sz="1800">
                <a:solidFill>
                  <a:schemeClr val="lt1"/>
                </a:solidFill>
              </a:defRPr>
            </a:lvl3pPr>
            <a:lvl4pPr marL="1828800" lvl="3" indent="-228600" algn="l">
              <a:lnSpc>
                <a:spcPct val="90000"/>
              </a:lnSpc>
              <a:spcBef>
                <a:spcPts val="1200"/>
              </a:spcBef>
              <a:spcAft>
                <a:spcPts val="0"/>
              </a:spcAft>
              <a:buClr>
                <a:schemeClr val="lt1"/>
              </a:buClr>
              <a:buSzPts val="1440"/>
              <a:buNone/>
              <a:defRPr sz="1600">
                <a:solidFill>
                  <a:schemeClr val="lt1"/>
                </a:solidFill>
              </a:defRPr>
            </a:lvl4pPr>
            <a:lvl5pPr marL="2286000" lvl="4" indent="-228600" algn="l">
              <a:lnSpc>
                <a:spcPct val="90000"/>
              </a:lnSpc>
              <a:spcBef>
                <a:spcPts val="12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Title Slide W1_Steel" type="title">
  <p:cSld name="TITLE">
    <p:bg>
      <p:bgPr>
        <a:solidFill>
          <a:schemeClr val="lt1"/>
        </a:solidFill>
        <a:effectLst/>
      </p:bgPr>
    </p:bg>
    <p:spTree>
      <p:nvGrpSpPr>
        <p:cNvPr id="1" name="Shape 150"/>
        <p:cNvGrpSpPr/>
        <p:nvPr/>
      </p:nvGrpSpPr>
      <p:grpSpPr>
        <a:xfrm>
          <a:off x="0" y="0"/>
          <a:ext cx="0" cy="0"/>
          <a:chOff x="0" y="0"/>
          <a:chExt cx="0" cy="0"/>
        </a:xfrm>
      </p:grpSpPr>
      <p:sp>
        <p:nvSpPr>
          <p:cNvPr id="151" name="Google Shape;151;p42"/>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2" name="Google Shape;152;p42"/>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3" name="Google Shape;153;p42"/>
          <p:cNvSpPr/>
          <p:nvPr/>
        </p:nvSpPr>
        <p:spPr>
          <a:xfrm>
            <a:off x="2028596" y="1971446"/>
            <a:ext cx="209855" cy="4828032"/>
          </a:xfrm>
          <a:prstGeom prst="rect">
            <a:avLst/>
          </a:prstGeom>
          <a:solidFill>
            <a:srgbClr val="6F7878"/>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54" name="Google Shape;154;p42"/>
          <p:cNvSpPr/>
          <p:nvPr/>
        </p:nvSpPr>
        <p:spPr>
          <a:xfrm>
            <a:off x="9000439" y="1971446"/>
            <a:ext cx="209855" cy="4828032"/>
          </a:xfrm>
          <a:prstGeom prst="rect">
            <a:avLst/>
          </a:prstGeom>
          <a:solidFill>
            <a:srgbClr val="6F7878"/>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55" name="Google Shape;155;p42"/>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156" name="Google Shape;156;p42"/>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30"/>
        <p:cNvGrpSpPr/>
        <p:nvPr/>
      </p:nvGrpSpPr>
      <p:grpSpPr>
        <a:xfrm>
          <a:off x="0" y="0"/>
          <a:ext cx="0" cy="0"/>
          <a:chOff x="0" y="0"/>
          <a:chExt cx="0" cy="0"/>
        </a:xfrm>
      </p:grpSpPr>
      <p:sp>
        <p:nvSpPr>
          <p:cNvPr id="31" name="Google Shape;31;p12"/>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2"/>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33" name="Google Shape;33;p12"/>
          <p:cNvSpPr/>
          <p:nvPr/>
        </p:nvSpPr>
        <p:spPr>
          <a:xfrm>
            <a:off x="2028596"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34" name="Google Shape;34;p12"/>
          <p:cNvSpPr/>
          <p:nvPr/>
        </p:nvSpPr>
        <p:spPr>
          <a:xfrm>
            <a:off x="9000439"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35" name="Google Shape;35;p12"/>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2022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36" name="Google Shape;36;p12"/>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Title Slide W1_Surf">
  <p:cSld name="Title Slide W1_Surf">
    <p:bg>
      <p:bgPr>
        <a:solidFill>
          <a:schemeClr val="lt1"/>
        </a:solidFill>
        <a:effectLst/>
      </p:bgPr>
    </p:bg>
    <p:spTree>
      <p:nvGrpSpPr>
        <p:cNvPr id="1" name="Shape 157"/>
        <p:cNvGrpSpPr/>
        <p:nvPr/>
      </p:nvGrpSpPr>
      <p:grpSpPr>
        <a:xfrm>
          <a:off x="0" y="0"/>
          <a:ext cx="0" cy="0"/>
          <a:chOff x="0" y="0"/>
          <a:chExt cx="0" cy="0"/>
        </a:xfrm>
      </p:grpSpPr>
      <p:sp>
        <p:nvSpPr>
          <p:cNvPr id="158" name="Google Shape;158;p43"/>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43"/>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0" name="Google Shape;160;p43"/>
          <p:cNvSpPr/>
          <p:nvPr/>
        </p:nvSpPr>
        <p:spPr>
          <a:xfrm>
            <a:off x="2028596" y="1971446"/>
            <a:ext cx="209855"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61" name="Google Shape;161;p43"/>
          <p:cNvSpPr/>
          <p:nvPr/>
        </p:nvSpPr>
        <p:spPr>
          <a:xfrm>
            <a:off x="9000439" y="1971446"/>
            <a:ext cx="209855"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62" name="Google Shape;162;p43"/>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163" name="Google Shape;163;p43"/>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Title Slide W1_Tang">
  <p:cSld name="Title Slide W1_Tang">
    <p:bg>
      <p:bgPr>
        <a:solidFill>
          <a:schemeClr val="lt1"/>
        </a:solidFill>
        <a:effectLst/>
      </p:bgPr>
    </p:bg>
    <p:spTree>
      <p:nvGrpSpPr>
        <p:cNvPr id="1" name="Shape 164"/>
        <p:cNvGrpSpPr/>
        <p:nvPr/>
      </p:nvGrpSpPr>
      <p:grpSpPr>
        <a:xfrm>
          <a:off x="0" y="0"/>
          <a:ext cx="0" cy="0"/>
          <a:chOff x="0" y="0"/>
          <a:chExt cx="0" cy="0"/>
        </a:xfrm>
      </p:grpSpPr>
      <p:sp>
        <p:nvSpPr>
          <p:cNvPr id="165" name="Google Shape;165;p44"/>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6" name="Google Shape;166;p44"/>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7" name="Google Shape;167;p44"/>
          <p:cNvSpPr/>
          <p:nvPr/>
        </p:nvSpPr>
        <p:spPr>
          <a:xfrm>
            <a:off x="2028596" y="1971446"/>
            <a:ext cx="209855" cy="4828032"/>
          </a:xfrm>
          <a:prstGeom prst="rect">
            <a:avLst/>
          </a:prstGeom>
          <a:solidFill>
            <a:srgbClr val="FF540A"/>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68" name="Google Shape;168;p44"/>
          <p:cNvSpPr/>
          <p:nvPr/>
        </p:nvSpPr>
        <p:spPr>
          <a:xfrm>
            <a:off x="9000439" y="1971446"/>
            <a:ext cx="209855" cy="4828032"/>
          </a:xfrm>
          <a:prstGeom prst="rect">
            <a:avLst/>
          </a:prstGeom>
          <a:solidFill>
            <a:srgbClr val="FF540A"/>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69" name="Google Shape;169;p44"/>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170" name="Google Shape;170;p44"/>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Title Slide W1_Lemon">
  <p:cSld name="Title Slide W1_Lemon">
    <p:bg>
      <p:bgPr>
        <a:solidFill>
          <a:schemeClr val="lt1"/>
        </a:solidFill>
        <a:effectLst/>
      </p:bgPr>
    </p:bg>
    <p:spTree>
      <p:nvGrpSpPr>
        <p:cNvPr id="1" name="Shape 171"/>
        <p:cNvGrpSpPr/>
        <p:nvPr/>
      </p:nvGrpSpPr>
      <p:grpSpPr>
        <a:xfrm>
          <a:off x="0" y="0"/>
          <a:ext cx="0" cy="0"/>
          <a:chOff x="0" y="0"/>
          <a:chExt cx="0" cy="0"/>
        </a:xfrm>
      </p:grpSpPr>
      <p:sp>
        <p:nvSpPr>
          <p:cNvPr id="172" name="Google Shape;172;p45"/>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45"/>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74" name="Google Shape;174;p45"/>
          <p:cNvSpPr/>
          <p:nvPr/>
        </p:nvSpPr>
        <p:spPr>
          <a:xfrm>
            <a:off x="2028596" y="1971446"/>
            <a:ext cx="209855" cy="4828032"/>
          </a:xfrm>
          <a:prstGeom prst="rect">
            <a:avLst/>
          </a:prstGeom>
          <a:solidFill>
            <a:srgbClr val="FEC10D"/>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75" name="Google Shape;175;p45"/>
          <p:cNvSpPr/>
          <p:nvPr/>
        </p:nvSpPr>
        <p:spPr>
          <a:xfrm>
            <a:off x="9000439" y="1971446"/>
            <a:ext cx="209855" cy="4828032"/>
          </a:xfrm>
          <a:prstGeom prst="rect">
            <a:avLst/>
          </a:prstGeom>
          <a:solidFill>
            <a:srgbClr val="FEC10D"/>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76" name="Google Shape;176;p45"/>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177" name="Google Shape;177;p45"/>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Title Slide W1_Rose">
  <p:cSld name="Title Slide W1_Rose">
    <p:bg>
      <p:bgPr>
        <a:solidFill>
          <a:schemeClr val="lt1"/>
        </a:solidFill>
        <a:effectLst/>
      </p:bgPr>
    </p:bg>
    <p:spTree>
      <p:nvGrpSpPr>
        <p:cNvPr id="1" name="Shape 178"/>
        <p:cNvGrpSpPr/>
        <p:nvPr/>
      </p:nvGrpSpPr>
      <p:grpSpPr>
        <a:xfrm>
          <a:off x="0" y="0"/>
          <a:ext cx="0" cy="0"/>
          <a:chOff x="0" y="0"/>
          <a:chExt cx="0" cy="0"/>
        </a:xfrm>
      </p:grpSpPr>
      <p:sp>
        <p:nvSpPr>
          <p:cNvPr id="179" name="Google Shape;179;p46"/>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0" name="Google Shape;180;p46"/>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1" name="Google Shape;181;p46"/>
          <p:cNvSpPr/>
          <p:nvPr/>
        </p:nvSpPr>
        <p:spPr>
          <a:xfrm>
            <a:off x="2028596" y="1971446"/>
            <a:ext cx="209855"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82" name="Google Shape;182;p46"/>
          <p:cNvSpPr/>
          <p:nvPr/>
        </p:nvSpPr>
        <p:spPr>
          <a:xfrm>
            <a:off x="9000439" y="1971446"/>
            <a:ext cx="209855"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83" name="Google Shape;183;p46"/>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184" name="Google Shape;184;p46"/>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Divider W1_Steel">
  <p:cSld name="Divider W1_Steel">
    <p:spTree>
      <p:nvGrpSpPr>
        <p:cNvPr id="1" name="Shape 185"/>
        <p:cNvGrpSpPr/>
        <p:nvPr/>
      </p:nvGrpSpPr>
      <p:grpSpPr>
        <a:xfrm>
          <a:off x="0" y="0"/>
          <a:ext cx="0" cy="0"/>
          <a:chOff x="0" y="0"/>
          <a:chExt cx="0" cy="0"/>
        </a:xfrm>
      </p:grpSpPr>
      <p:sp>
        <p:nvSpPr>
          <p:cNvPr id="186" name="Google Shape;186;p47"/>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7" name="Google Shape;187;p47"/>
          <p:cNvSpPr/>
          <p:nvPr/>
        </p:nvSpPr>
        <p:spPr>
          <a:xfrm>
            <a:off x="0" y="1984858"/>
            <a:ext cx="2238451" cy="4828032"/>
          </a:xfrm>
          <a:prstGeom prst="rect">
            <a:avLst/>
          </a:prstGeom>
          <a:solidFill>
            <a:schemeClr val="accent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88" name="Google Shape;188;p47"/>
          <p:cNvSpPr/>
          <p:nvPr/>
        </p:nvSpPr>
        <p:spPr>
          <a:xfrm>
            <a:off x="9105367" y="1984858"/>
            <a:ext cx="6435547" cy="4828032"/>
          </a:xfrm>
          <a:prstGeom prst="rect">
            <a:avLst/>
          </a:prstGeom>
          <a:solidFill>
            <a:schemeClr val="accent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Divider W1_Surf">
  <p:cSld name="Divider W1_Surf">
    <p:spTree>
      <p:nvGrpSpPr>
        <p:cNvPr id="1" name="Shape 189"/>
        <p:cNvGrpSpPr/>
        <p:nvPr/>
      </p:nvGrpSpPr>
      <p:grpSpPr>
        <a:xfrm>
          <a:off x="0" y="0"/>
          <a:ext cx="0" cy="0"/>
          <a:chOff x="0" y="0"/>
          <a:chExt cx="0" cy="0"/>
        </a:xfrm>
      </p:grpSpPr>
      <p:sp>
        <p:nvSpPr>
          <p:cNvPr id="190" name="Google Shape;190;p48"/>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1" name="Google Shape;191;p48"/>
          <p:cNvSpPr/>
          <p:nvPr/>
        </p:nvSpPr>
        <p:spPr>
          <a:xfrm>
            <a:off x="0" y="1984858"/>
            <a:ext cx="2238451"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92" name="Google Shape;192;p48"/>
          <p:cNvSpPr/>
          <p:nvPr/>
        </p:nvSpPr>
        <p:spPr>
          <a:xfrm>
            <a:off x="9105367" y="1984858"/>
            <a:ext cx="6435547"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Divider W1_Tang">
  <p:cSld name="Divider W1_Tang">
    <p:spTree>
      <p:nvGrpSpPr>
        <p:cNvPr id="1" name="Shape 193"/>
        <p:cNvGrpSpPr/>
        <p:nvPr/>
      </p:nvGrpSpPr>
      <p:grpSpPr>
        <a:xfrm>
          <a:off x="0" y="0"/>
          <a:ext cx="0" cy="0"/>
          <a:chOff x="0" y="0"/>
          <a:chExt cx="0" cy="0"/>
        </a:xfrm>
      </p:grpSpPr>
      <p:sp>
        <p:nvSpPr>
          <p:cNvPr id="194" name="Google Shape;194;p49"/>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49"/>
          <p:cNvSpPr/>
          <p:nvPr/>
        </p:nvSpPr>
        <p:spPr>
          <a:xfrm>
            <a:off x="0" y="1984858"/>
            <a:ext cx="2238451" cy="4828032"/>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196" name="Google Shape;196;p49"/>
          <p:cNvSpPr/>
          <p:nvPr/>
        </p:nvSpPr>
        <p:spPr>
          <a:xfrm>
            <a:off x="9105367" y="1984858"/>
            <a:ext cx="6435547" cy="4828032"/>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Divider W1_Lemon">
  <p:cSld name="Divider W1_Lemon">
    <p:spTree>
      <p:nvGrpSpPr>
        <p:cNvPr id="1" name="Shape 197"/>
        <p:cNvGrpSpPr/>
        <p:nvPr/>
      </p:nvGrpSpPr>
      <p:grpSpPr>
        <a:xfrm>
          <a:off x="0" y="0"/>
          <a:ext cx="0" cy="0"/>
          <a:chOff x="0" y="0"/>
          <a:chExt cx="0" cy="0"/>
        </a:xfrm>
      </p:grpSpPr>
      <p:sp>
        <p:nvSpPr>
          <p:cNvPr id="198" name="Google Shape;198;p50"/>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50"/>
          <p:cNvSpPr/>
          <p:nvPr/>
        </p:nvSpPr>
        <p:spPr>
          <a:xfrm>
            <a:off x="0" y="1984858"/>
            <a:ext cx="2238451" cy="4828032"/>
          </a:xfrm>
          <a:prstGeom prst="rect">
            <a:avLst/>
          </a:prstGeom>
          <a:solidFill>
            <a:schemeClr val="accent6"/>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00" name="Google Shape;200;p50"/>
          <p:cNvSpPr/>
          <p:nvPr/>
        </p:nvSpPr>
        <p:spPr>
          <a:xfrm>
            <a:off x="9105367" y="1984858"/>
            <a:ext cx="6435547" cy="4828032"/>
          </a:xfrm>
          <a:prstGeom prst="rect">
            <a:avLst/>
          </a:prstGeom>
          <a:solidFill>
            <a:schemeClr val="accent6"/>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Divider W1_Rose">
  <p:cSld name="Divider W1_Rose">
    <p:spTree>
      <p:nvGrpSpPr>
        <p:cNvPr id="1" name="Shape 201"/>
        <p:cNvGrpSpPr/>
        <p:nvPr/>
      </p:nvGrpSpPr>
      <p:grpSpPr>
        <a:xfrm>
          <a:off x="0" y="0"/>
          <a:ext cx="0" cy="0"/>
          <a:chOff x="0" y="0"/>
          <a:chExt cx="0" cy="0"/>
        </a:xfrm>
      </p:grpSpPr>
      <p:sp>
        <p:nvSpPr>
          <p:cNvPr id="202" name="Google Shape;202;p51"/>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3" name="Google Shape;203;p51"/>
          <p:cNvSpPr/>
          <p:nvPr/>
        </p:nvSpPr>
        <p:spPr>
          <a:xfrm>
            <a:off x="0" y="1984858"/>
            <a:ext cx="2238451"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04" name="Google Shape;204;p51"/>
          <p:cNvSpPr/>
          <p:nvPr/>
        </p:nvSpPr>
        <p:spPr>
          <a:xfrm>
            <a:off x="9105367" y="1984858"/>
            <a:ext cx="6435547"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Title Slide B1_Steel" type="title">
  <p:cSld name="TITLE">
    <p:bg>
      <p:bgPr>
        <a:solidFill>
          <a:schemeClr val="dk2"/>
        </a:solidFill>
        <a:effectLst/>
      </p:bgPr>
    </p:bg>
    <p:spTree>
      <p:nvGrpSpPr>
        <p:cNvPr id="1" name="Shape 211"/>
        <p:cNvGrpSpPr/>
        <p:nvPr/>
      </p:nvGrpSpPr>
      <p:grpSpPr>
        <a:xfrm>
          <a:off x="0" y="0"/>
          <a:ext cx="0" cy="0"/>
          <a:chOff x="0" y="0"/>
          <a:chExt cx="0" cy="0"/>
        </a:xfrm>
      </p:grpSpPr>
      <p:sp>
        <p:nvSpPr>
          <p:cNvPr id="212" name="Google Shape;212;p53"/>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3" name="Google Shape;213;p53"/>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14" name="Google Shape;214;p53"/>
          <p:cNvSpPr/>
          <p:nvPr/>
        </p:nvSpPr>
        <p:spPr>
          <a:xfrm>
            <a:off x="2028596" y="1971446"/>
            <a:ext cx="209855" cy="4828032"/>
          </a:xfrm>
          <a:prstGeom prst="rect">
            <a:avLst/>
          </a:prstGeom>
          <a:solidFill>
            <a:srgbClr val="6F7878"/>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15" name="Google Shape;215;p53"/>
          <p:cNvSpPr/>
          <p:nvPr/>
        </p:nvSpPr>
        <p:spPr>
          <a:xfrm>
            <a:off x="9000439" y="1971446"/>
            <a:ext cx="209855" cy="4828032"/>
          </a:xfrm>
          <a:prstGeom prst="rect">
            <a:avLst/>
          </a:prstGeom>
          <a:solidFill>
            <a:srgbClr val="6F7878"/>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16" name="Google Shape;216;p53"/>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17" name="Google Shape;217;p53"/>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bg>
      <p:bgPr>
        <a:solidFill>
          <a:schemeClr val="lt1"/>
        </a:solidFill>
        <a:effectLst/>
      </p:bgPr>
    </p:bg>
    <p:spTree>
      <p:nvGrpSpPr>
        <p:cNvPr id="1" name="Shape 37"/>
        <p:cNvGrpSpPr/>
        <p:nvPr/>
      </p:nvGrpSpPr>
      <p:grpSpPr>
        <a:xfrm>
          <a:off x="0" y="0"/>
          <a:ext cx="0" cy="0"/>
          <a:chOff x="0" y="0"/>
          <a:chExt cx="0" cy="0"/>
        </a:xfrm>
      </p:grpSpPr>
      <p:sp>
        <p:nvSpPr>
          <p:cNvPr id="38" name="Google Shape;38;p15"/>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dk1"/>
              </a:buClr>
              <a:buSzPts val="1800"/>
              <a:buFont typeface="Arial"/>
              <a:buNone/>
              <a:defRPr sz="1800"/>
            </a:lvl1pPr>
            <a:lvl2pPr lvl="1" algn="ctr">
              <a:lnSpc>
                <a:spcPct val="90000"/>
              </a:lnSpc>
              <a:spcBef>
                <a:spcPts val="1200"/>
              </a:spcBef>
              <a:spcAft>
                <a:spcPts val="0"/>
              </a:spcAft>
              <a:buClr>
                <a:schemeClr val="dk1"/>
              </a:buClr>
              <a:buSzPts val="1800"/>
              <a:buNone/>
              <a:defRPr sz="2000"/>
            </a:lvl2pPr>
            <a:lvl3pPr lvl="2" algn="ctr">
              <a:lnSpc>
                <a:spcPct val="90000"/>
              </a:lnSpc>
              <a:spcBef>
                <a:spcPts val="1200"/>
              </a:spcBef>
              <a:spcAft>
                <a:spcPts val="0"/>
              </a:spcAft>
              <a:buClr>
                <a:schemeClr val="dk1"/>
              </a:buClr>
              <a:buSzPts val="1800"/>
              <a:buNone/>
              <a:defRPr sz="1800"/>
            </a:lvl3pPr>
            <a:lvl4pPr lvl="3" algn="ctr">
              <a:lnSpc>
                <a:spcPct val="90000"/>
              </a:lnSpc>
              <a:spcBef>
                <a:spcPts val="1200"/>
              </a:spcBef>
              <a:spcAft>
                <a:spcPts val="0"/>
              </a:spcAft>
              <a:buClr>
                <a:schemeClr val="dk1"/>
              </a:buClr>
              <a:buSzPts val="1440"/>
              <a:buNone/>
              <a:defRPr sz="1600"/>
            </a:lvl4pPr>
            <a:lvl5pPr lvl="4" algn="ctr">
              <a:lnSpc>
                <a:spcPct val="90000"/>
              </a:lnSpc>
              <a:spcBef>
                <a:spcPts val="12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0" name="Google Shape;40;p15"/>
          <p:cNvSpPr/>
          <p:nvPr/>
        </p:nvSpPr>
        <p:spPr>
          <a:xfrm>
            <a:off x="2028596"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41" name="Google Shape;41;p15"/>
          <p:cNvSpPr/>
          <p:nvPr/>
        </p:nvSpPr>
        <p:spPr>
          <a:xfrm>
            <a:off x="9000439" y="1971446"/>
            <a:ext cx="209855" cy="4828032"/>
          </a:xfrm>
          <a:prstGeom prst="rect">
            <a:avLst/>
          </a:pr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42" name="Google Shape;42;p15"/>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dk1"/>
                </a:solidFill>
                <a:latin typeface="Arial"/>
                <a:ea typeface="Arial"/>
                <a:cs typeface="Arial"/>
                <a:sym typeface="Arial"/>
              </a:rPr>
              <a:t>© 2022 Gartner, Inc. and/or its affiliates. All rights reserved. Gartner is a registered trademark of Gartner, Inc. or its affiliates. This presentation, including all supporting materials, </a:t>
            </a:r>
            <a:br>
              <a:rPr lang="en-US" sz="700">
                <a:solidFill>
                  <a:schemeClr val="dk1"/>
                </a:solidFill>
                <a:latin typeface="Arial"/>
                <a:ea typeface="Arial"/>
                <a:cs typeface="Arial"/>
                <a:sym typeface="Arial"/>
              </a:rPr>
            </a:br>
            <a:r>
              <a:rPr lang="en-US" sz="700">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43" name="Google Shape;43;p15"/>
          <p:cNvPicPr preferRelativeResize="0"/>
          <p:nvPr/>
        </p:nvPicPr>
        <p:blipFill rotWithShape="1">
          <a:blip r:embed="rId2">
            <a:alphaModFix/>
          </a:blip>
          <a:srcRect/>
          <a:stretch/>
        </p:blipFill>
        <p:spPr>
          <a:xfrm>
            <a:off x="12349863" y="8882650"/>
            <a:ext cx="2623185" cy="686799"/>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Title Slide B1_Surf">
  <p:cSld name="Title Slide B1_Surf">
    <p:bg>
      <p:bgPr>
        <a:solidFill>
          <a:schemeClr val="dk2"/>
        </a:solidFill>
        <a:effectLst/>
      </p:bgPr>
    </p:bg>
    <p:spTree>
      <p:nvGrpSpPr>
        <p:cNvPr id="1" name="Shape 218"/>
        <p:cNvGrpSpPr/>
        <p:nvPr/>
      </p:nvGrpSpPr>
      <p:grpSpPr>
        <a:xfrm>
          <a:off x="0" y="0"/>
          <a:ext cx="0" cy="0"/>
          <a:chOff x="0" y="0"/>
          <a:chExt cx="0" cy="0"/>
        </a:xfrm>
      </p:grpSpPr>
      <p:sp>
        <p:nvSpPr>
          <p:cNvPr id="219" name="Google Shape;219;p54"/>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0" name="Google Shape;220;p54"/>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21" name="Google Shape;221;p54"/>
          <p:cNvSpPr/>
          <p:nvPr/>
        </p:nvSpPr>
        <p:spPr>
          <a:xfrm>
            <a:off x="2028596" y="1971446"/>
            <a:ext cx="209855"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22" name="Google Shape;222;p54"/>
          <p:cNvSpPr/>
          <p:nvPr/>
        </p:nvSpPr>
        <p:spPr>
          <a:xfrm>
            <a:off x="9000439" y="1971446"/>
            <a:ext cx="209855"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23" name="Google Shape;223;p54"/>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24" name="Google Shape;224;p54"/>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Title Slide B1_Tang">
  <p:cSld name="Title Slide B1_Tang">
    <p:bg>
      <p:bgPr>
        <a:solidFill>
          <a:schemeClr val="dk2"/>
        </a:solidFill>
        <a:effectLst/>
      </p:bgPr>
    </p:bg>
    <p:spTree>
      <p:nvGrpSpPr>
        <p:cNvPr id="1" name="Shape 225"/>
        <p:cNvGrpSpPr/>
        <p:nvPr/>
      </p:nvGrpSpPr>
      <p:grpSpPr>
        <a:xfrm>
          <a:off x="0" y="0"/>
          <a:ext cx="0" cy="0"/>
          <a:chOff x="0" y="0"/>
          <a:chExt cx="0" cy="0"/>
        </a:xfrm>
      </p:grpSpPr>
      <p:sp>
        <p:nvSpPr>
          <p:cNvPr id="226" name="Google Shape;226;p55"/>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7" name="Google Shape;227;p55"/>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28" name="Google Shape;228;p55"/>
          <p:cNvSpPr/>
          <p:nvPr/>
        </p:nvSpPr>
        <p:spPr>
          <a:xfrm>
            <a:off x="2028596" y="1971446"/>
            <a:ext cx="209855" cy="4828032"/>
          </a:xfrm>
          <a:prstGeom prst="rect">
            <a:avLst/>
          </a:prstGeom>
          <a:solidFill>
            <a:srgbClr val="FF540A"/>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29" name="Google Shape;229;p55"/>
          <p:cNvSpPr/>
          <p:nvPr/>
        </p:nvSpPr>
        <p:spPr>
          <a:xfrm>
            <a:off x="9000439" y="1971446"/>
            <a:ext cx="209855" cy="4828032"/>
          </a:xfrm>
          <a:prstGeom prst="rect">
            <a:avLst/>
          </a:prstGeom>
          <a:solidFill>
            <a:srgbClr val="FF540A"/>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30" name="Google Shape;230;p55"/>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31" name="Google Shape;231;p55"/>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Title Slide B1_Lemon">
  <p:cSld name="Title Slide B1_Lemon">
    <p:bg>
      <p:bgPr>
        <a:solidFill>
          <a:schemeClr val="dk2"/>
        </a:solidFill>
        <a:effectLst/>
      </p:bgPr>
    </p:bg>
    <p:spTree>
      <p:nvGrpSpPr>
        <p:cNvPr id="1" name="Shape 232"/>
        <p:cNvGrpSpPr/>
        <p:nvPr/>
      </p:nvGrpSpPr>
      <p:grpSpPr>
        <a:xfrm>
          <a:off x="0" y="0"/>
          <a:ext cx="0" cy="0"/>
          <a:chOff x="0" y="0"/>
          <a:chExt cx="0" cy="0"/>
        </a:xfrm>
      </p:grpSpPr>
      <p:sp>
        <p:nvSpPr>
          <p:cNvPr id="233" name="Google Shape;233;p56"/>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4" name="Google Shape;234;p56"/>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35" name="Google Shape;235;p56"/>
          <p:cNvSpPr/>
          <p:nvPr/>
        </p:nvSpPr>
        <p:spPr>
          <a:xfrm>
            <a:off x="2028596" y="1971446"/>
            <a:ext cx="209855" cy="4828032"/>
          </a:xfrm>
          <a:prstGeom prst="rect">
            <a:avLst/>
          </a:prstGeom>
          <a:solidFill>
            <a:srgbClr val="FEC10D"/>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36" name="Google Shape;236;p56"/>
          <p:cNvSpPr/>
          <p:nvPr/>
        </p:nvSpPr>
        <p:spPr>
          <a:xfrm>
            <a:off x="9000439" y="1971446"/>
            <a:ext cx="209855" cy="4828032"/>
          </a:xfrm>
          <a:prstGeom prst="rect">
            <a:avLst/>
          </a:prstGeom>
          <a:solidFill>
            <a:srgbClr val="FEC10D"/>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37" name="Google Shape;237;p56"/>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38" name="Google Shape;238;p56"/>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Title Slide B1_Rose">
  <p:cSld name="Title Slide B1_Rose">
    <p:bg>
      <p:bgPr>
        <a:solidFill>
          <a:schemeClr val="dk2"/>
        </a:solidFill>
        <a:effectLst/>
      </p:bgPr>
    </p:bg>
    <p:spTree>
      <p:nvGrpSpPr>
        <p:cNvPr id="1" name="Shape 239"/>
        <p:cNvGrpSpPr/>
        <p:nvPr/>
      </p:nvGrpSpPr>
      <p:grpSpPr>
        <a:xfrm>
          <a:off x="0" y="0"/>
          <a:ext cx="0" cy="0"/>
          <a:chOff x="0" y="0"/>
          <a:chExt cx="0" cy="0"/>
        </a:xfrm>
      </p:grpSpPr>
      <p:sp>
        <p:nvSpPr>
          <p:cNvPr id="240" name="Google Shape;240;p57"/>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1" name="Google Shape;241;p57"/>
          <p:cNvSpPr txBox="1">
            <a:spLocks noGrp="1"/>
          </p:cNvSpPr>
          <p:nvPr>
            <p:ph type="subTitle" idx="1"/>
          </p:nvPr>
        </p:nvSpPr>
        <p:spPr>
          <a:xfrm>
            <a:off x="2763088" y="5760670"/>
            <a:ext cx="5794324" cy="276999"/>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chemeClr val="lt1"/>
              </a:buClr>
              <a:buSzPts val="1800"/>
              <a:buFont typeface="Arial"/>
              <a:buNone/>
              <a:defRPr sz="1800"/>
            </a:lvl1pPr>
            <a:lvl2pPr lvl="1" algn="ctr">
              <a:lnSpc>
                <a:spcPct val="90000"/>
              </a:lnSpc>
              <a:spcBef>
                <a:spcPts val="1200"/>
              </a:spcBef>
              <a:spcAft>
                <a:spcPts val="0"/>
              </a:spcAft>
              <a:buClr>
                <a:schemeClr val="lt1"/>
              </a:buClr>
              <a:buSzPts val="1800"/>
              <a:buNone/>
              <a:defRPr sz="2000"/>
            </a:lvl2pPr>
            <a:lvl3pPr lvl="2" algn="ctr">
              <a:lnSpc>
                <a:spcPct val="90000"/>
              </a:lnSpc>
              <a:spcBef>
                <a:spcPts val="1200"/>
              </a:spcBef>
              <a:spcAft>
                <a:spcPts val="0"/>
              </a:spcAft>
              <a:buClr>
                <a:schemeClr val="lt1"/>
              </a:buClr>
              <a:buSzPts val="1800"/>
              <a:buNone/>
              <a:defRPr sz="1800"/>
            </a:lvl3pPr>
            <a:lvl4pPr lvl="3" algn="ctr">
              <a:lnSpc>
                <a:spcPct val="90000"/>
              </a:lnSpc>
              <a:spcBef>
                <a:spcPts val="1200"/>
              </a:spcBef>
              <a:spcAft>
                <a:spcPts val="0"/>
              </a:spcAft>
              <a:buClr>
                <a:schemeClr val="lt1"/>
              </a:buClr>
              <a:buSzPts val="1440"/>
              <a:buNone/>
              <a:defRPr sz="1600"/>
            </a:lvl4pPr>
            <a:lvl5pPr lvl="4" algn="ctr">
              <a:lnSpc>
                <a:spcPct val="90000"/>
              </a:lnSpc>
              <a:spcBef>
                <a:spcPts val="12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42" name="Google Shape;242;p57"/>
          <p:cNvSpPr/>
          <p:nvPr/>
        </p:nvSpPr>
        <p:spPr>
          <a:xfrm>
            <a:off x="2028596" y="1971446"/>
            <a:ext cx="209855"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43" name="Google Shape;243;p57"/>
          <p:cNvSpPr/>
          <p:nvPr/>
        </p:nvSpPr>
        <p:spPr>
          <a:xfrm>
            <a:off x="9000439" y="1971446"/>
            <a:ext cx="209855"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44" name="Google Shape;244;p57"/>
          <p:cNvSpPr txBox="1"/>
          <p:nvPr/>
        </p:nvSpPr>
        <p:spPr>
          <a:xfrm>
            <a:off x="582930" y="9243605"/>
            <a:ext cx="9047074" cy="323165"/>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700">
                <a:solidFill>
                  <a:schemeClr val="lt1"/>
                </a:solidFill>
                <a:latin typeface="Arial"/>
                <a:ea typeface="Arial"/>
                <a:cs typeface="Arial"/>
                <a:sym typeface="Arial"/>
              </a:rPr>
              <a:t>© 2020 Gartner, Inc. and/or its affiliates. All rights reserved. Gartner is a registered trademark of Gartner, Inc. or its affiliates. This presentation, including all supporting materials, </a:t>
            </a:r>
            <a:br>
              <a:rPr lang="en-US" sz="700">
                <a:solidFill>
                  <a:schemeClr val="lt1"/>
                </a:solidFill>
                <a:latin typeface="Arial"/>
                <a:ea typeface="Arial"/>
                <a:cs typeface="Arial"/>
                <a:sym typeface="Arial"/>
              </a:rPr>
            </a:br>
            <a:r>
              <a:rPr lang="en-US" sz="700">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a:p>
        </p:txBody>
      </p:sp>
      <p:pic>
        <p:nvPicPr>
          <p:cNvPr id="245" name="Google Shape;245;p57"/>
          <p:cNvPicPr preferRelativeResize="0"/>
          <p:nvPr/>
        </p:nvPicPr>
        <p:blipFill rotWithShape="1">
          <a:blip r:embed="rId2">
            <a:alphaModFix/>
          </a:blip>
          <a:srcRect/>
          <a:stretch/>
        </p:blipFill>
        <p:spPr>
          <a:xfrm>
            <a:off x="12349863" y="8882651"/>
            <a:ext cx="2623185" cy="686800"/>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Divider B1_Steel">
  <p:cSld name="Divider B1_Steel">
    <p:spTree>
      <p:nvGrpSpPr>
        <p:cNvPr id="1" name="Shape 246"/>
        <p:cNvGrpSpPr/>
        <p:nvPr/>
      </p:nvGrpSpPr>
      <p:grpSpPr>
        <a:xfrm>
          <a:off x="0" y="0"/>
          <a:ext cx="0" cy="0"/>
          <a:chOff x="0" y="0"/>
          <a:chExt cx="0" cy="0"/>
        </a:xfrm>
      </p:grpSpPr>
      <p:sp>
        <p:nvSpPr>
          <p:cNvPr id="247" name="Google Shape;247;p58"/>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8" name="Google Shape;248;p58"/>
          <p:cNvSpPr/>
          <p:nvPr/>
        </p:nvSpPr>
        <p:spPr>
          <a:xfrm>
            <a:off x="0" y="1984858"/>
            <a:ext cx="2238451" cy="4828032"/>
          </a:xfrm>
          <a:prstGeom prst="rect">
            <a:avLst/>
          </a:prstGeom>
          <a:solidFill>
            <a:schemeClr val="accent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49" name="Google Shape;249;p58"/>
          <p:cNvSpPr/>
          <p:nvPr/>
        </p:nvSpPr>
        <p:spPr>
          <a:xfrm>
            <a:off x="9105367" y="1984858"/>
            <a:ext cx="6435547" cy="4828032"/>
          </a:xfrm>
          <a:prstGeom prst="rect">
            <a:avLst/>
          </a:prstGeom>
          <a:solidFill>
            <a:schemeClr val="accent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Divider B1_Surf">
  <p:cSld name="Divider B1_Surf">
    <p:spTree>
      <p:nvGrpSpPr>
        <p:cNvPr id="1" name="Shape 250"/>
        <p:cNvGrpSpPr/>
        <p:nvPr/>
      </p:nvGrpSpPr>
      <p:grpSpPr>
        <a:xfrm>
          <a:off x="0" y="0"/>
          <a:ext cx="0" cy="0"/>
          <a:chOff x="0" y="0"/>
          <a:chExt cx="0" cy="0"/>
        </a:xfrm>
      </p:grpSpPr>
      <p:sp>
        <p:nvSpPr>
          <p:cNvPr id="251" name="Google Shape;251;p59"/>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2" name="Google Shape;252;p59"/>
          <p:cNvSpPr/>
          <p:nvPr/>
        </p:nvSpPr>
        <p:spPr>
          <a:xfrm>
            <a:off x="0" y="1984858"/>
            <a:ext cx="2238451"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53" name="Google Shape;253;p59"/>
          <p:cNvSpPr/>
          <p:nvPr/>
        </p:nvSpPr>
        <p:spPr>
          <a:xfrm>
            <a:off x="9105367" y="1984858"/>
            <a:ext cx="6435547" cy="4828032"/>
          </a:xfrm>
          <a:prstGeom prst="rect">
            <a:avLst/>
          </a:prstGeom>
          <a:solidFill>
            <a:srgbClr val="06C4B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Divider B1_Tang">
  <p:cSld name="Divider B1_Tang">
    <p:spTree>
      <p:nvGrpSpPr>
        <p:cNvPr id="1" name="Shape 254"/>
        <p:cNvGrpSpPr/>
        <p:nvPr/>
      </p:nvGrpSpPr>
      <p:grpSpPr>
        <a:xfrm>
          <a:off x="0" y="0"/>
          <a:ext cx="0" cy="0"/>
          <a:chOff x="0" y="0"/>
          <a:chExt cx="0" cy="0"/>
        </a:xfrm>
      </p:grpSpPr>
      <p:sp>
        <p:nvSpPr>
          <p:cNvPr id="255" name="Google Shape;255;p60"/>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6" name="Google Shape;256;p60"/>
          <p:cNvSpPr/>
          <p:nvPr/>
        </p:nvSpPr>
        <p:spPr>
          <a:xfrm>
            <a:off x="0" y="1984858"/>
            <a:ext cx="2238451" cy="4828032"/>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57" name="Google Shape;257;p60"/>
          <p:cNvSpPr/>
          <p:nvPr/>
        </p:nvSpPr>
        <p:spPr>
          <a:xfrm>
            <a:off x="9105367" y="1984858"/>
            <a:ext cx="6435547" cy="4828032"/>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Divider B1_Lemon">
  <p:cSld name="Divider B1_Lemon">
    <p:spTree>
      <p:nvGrpSpPr>
        <p:cNvPr id="1" name="Shape 258"/>
        <p:cNvGrpSpPr/>
        <p:nvPr/>
      </p:nvGrpSpPr>
      <p:grpSpPr>
        <a:xfrm>
          <a:off x="0" y="0"/>
          <a:ext cx="0" cy="0"/>
          <a:chOff x="0" y="0"/>
          <a:chExt cx="0" cy="0"/>
        </a:xfrm>
      </p:grpSpPr>
      <p:sp>
        <p:nvSpPr>
          <p:cNvPr id="259" name="Google Shape;259;p61"/>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0" name="Google Shape;260;p61"/>
          <p:cNvSpPr/>
          <p:nvPr/>
        </p:nvSpPr>
        <p:spPr>
          <a:xfrm>
            <a:off x="0" y="1984858"/>
            <a:ext cx="2238451" cy="4828032"/>
          </a:xfrm>
          <a:prstGeom prst="rect">
            <a:avLst/>
          </a:prstGeom>
          <a:solidFill>
            <a:schemeClr val="accent6"/>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61" name="Google Shape;261;p61"/>
          <p:cNvSpPr/>
          <p:nvPr/>
        </p:nvSpPr>
        <p:spPr>
          <a:xfrm>
            <a:off x="9105367" y="1984858"/>
            <a:ext cx="6435547" cy="4828032"/>
          </a:xfrm>
          <a:prstGeom prst="rect">
            <a:avLst/>
          </a:prstGeom>
          <a:solidFill>
            <a:schemeClr val="accent6"/>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Divider B1_Rose">
  <p:cSld name="Divider B1_Rose">
    <p:spTree>
      <p:nvGrpSpPr>
        <p:cNvPr id="1" name="Shape 262"/>
        <p:cNvGrpSpPr/>
        <p:nvPr/>
      </p:nvGrpSpPr>
      <p:grpSpPr>
        <a:xfrm>
          <a:off x="0" y="0"/>
          <a:ext cx="0" cy="0"/>
          <a:chOff x="0" y="0"/>
          <a:chExt cx="0" cy="0"/>
        </a:xfrm>
      </p:grpSpPr>
      <p:sp>
        <p:nvSpPr>
          <p:cNvPr id="263" name="Google Shape;263;p62"/>
          <p:cNvSpPr txBox="1">
            <a:spLocks noGrp="1"/>
          </p:cNvSpPr>
          <p:nvPr>
            <p:ph type="title"/>
          </p:nvPr>
        </p:nvSpPr>
        <p:spPr>
          <a:xfrm>
            <a:off x="2623185" y="2239671"/>
            <a:ext cx="6260668" cy="43049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4" name="Google Shape;264;p62"/>
          <p:cNvSpPr/>
          <p:nvPr/>
        </p:nvSpPr>
        <p:spPr>
          <a:xfrm>
            <a:off x="0" y="1984858"/>
            <a:ext cx="2238451"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
        <p:nvSpPr>
          <p:cNvPr id="265" name="Google Shape;265;p62"/>
          <p:cNvSpPr/>
          <p:nvPr/>
        </p:nvSpPr>
        <p:spPr>
          <a:xfrm>
            <a:off x="9105367" y="1984858"/>
            <a:ext cx="6435547" cy="4828032"/>
          </a:xfrm>
          <a:prstGeom prst="rect">
            <a:avLst/>
          </a:prstGeom>
          <a:solidFill>
            <a:srgbClr val="E811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2419">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5"/>
        <p:cNvGrpSpPr/>
        <p:nvPr/>
      </p:nvGrpSpPr>
      <p:grpSpPr>
        <a:xfrm>
          <a:off x="0" y="0"/>
          <a:ext cx="0" cy="0"/>
          <a:chOff x="0" y="0"/>
          <a:chExt cx="0" cy="0"/>
        </a:xfrm>
      </p:grpSpPr>
      <p:sp>
        <p:nvSpPr>
          <p:cNvPr id="46" name="Google Shape;46;p17"/>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dk1"/>
              </a:buClr>
              <a:buSzPts val="1800"/>
              <a:buChar char="•"/>
              <a:defRPr/>
            </a:lvl1pPr>
            <a:lvl2pPr marL="914400" lvl="1" indent="-331469" algn="l">
              <a:lnSpc>
                <a:spcPct val="90000"/>
              </a:lnSpc>
              <a:spcBef>
                <a:spcPts val="1200"/>
              </a:spcBef>
              <a:spcAft>
                <a:spcPts val="0"/>
              </a:spcAft>
              <a:buClr>
                <a:schemeClr val="dk1"/>
              </a:buClr>
              <a:buSzPts val="1620"/>
              <a:buChar char="–"/>
              <a:defRPr/>
            </a:lvl2pPr>
            <a:lvl3pPr marL="1371600" lvl="2" indent="-342900" algn="l">
              <a:lnSpc>
                <a:spcPct val="90000"/>
              </a:lnSpc>
              <a:spcBef>
                <a:spcPts val="1200"/>
              </a:spcBef>
              <a:spcAft>
                <a:spcPts val="0"/>
              </a:spcAft>
              <a:buClr>
                <a:schemeClr val="dk1"/>
              </a:buClr>
              <a:buSzPts val="1800"/>
              <a:buChar char="•"/>
              <a:defRPr/>
            </a:lvl3pPr>
            <a:lvl4pPr marL="1828800" lvl="3" indent="-331469" algn="l">
              <a:lnSpc>
                <a:spcPct val="90000"/>
              </a:lnSpc>
              <a:spcBef>
                <a:spcPts val="1200"/>
              </a:spcBef>
              <a:spcAft>
                <a:spcPts val="0"/>
              </a:spcAft>
              <a:buClr>
                <a:schemeClr val="dk1"/>
              </a:buClr>
              <a:buSzPts val="1620"/>
              <a:buChar char="–"/>
              <a:defRPr/>
            </a:lvl4pPr>
            <a:lvl5pPr marL="2286000" lvl="4" indent="-342900" algn="l">
              <a:lnSpc>
                <a:spcPct val="90000"/>
              </a:lnSpc>
              <a:spcBef>
                <a:spcPts val="12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7"/>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lumn graphics right">
  <p:cSld name="Two column graphics right">
    <p:spTree>
      <p:nvGrpSpPr>
        <p:cNvPr id="1" name="Shape 48"/>
        <p:cNvGrpSpPr/>
        <p:nvPr/>
      </p:nvGrpSpPr>
      <p:grpSpPr>
        <a:xfrm>
          <a:off x="0" y="0"/>
          <a:ext cx="0" cy="0"/>
          <a:chOff x="0" y="0"/>
          <a:chExt cx="0" cy="0"/>
        </a:xfrm>
      </p:grpSpPr>
      <p:sp>
        <p:nvSpPr>
          <p:cNvPr id="49" name="Google Shape;49;p18"/>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8"/>
          <p:cNvSpPr txBox="1">
            <a:spLocks noGrp="1"/>
          </p:cNvSpPr>
          <p:nvPr>
            <p:ph type="body" idx="1"/>
          </p:nvPr>
        </p:nvSpPr>
        <p:spPr>
          <a:xfrm>
            <a:off x="582930"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dk1"/>
              </a:buClr>
              <a:buSzPts val="1800"/>
              <a:buChar char="•"/>
              <a:defRPr/>
            </a:lvl1pPr>
            <a:lvl2pPr marL="914400" lvl="1" indent="-331469" algn="l">
              <a:lnSpc>
                <a:spcPct val="90000"/>
              </a:lnSpc>
              <a:spcBef>
                <a:spcPts val="1200"/>
              </a:spcBef>
              <a:spcAft>
                <a:spcPts val="0"/>
              </a:spcAft>
              <a:buClr>
                <a:schemeClr val="dk1"/>
              </a:buClr>
              <a:buSzPts val="1620"/>
              <a:buChar char="–"/>
              <a:defRPr/>
            </a:lvl2pPr>
            <a:lvl3pPr marL="1371600" lvl="2" indent="-342900" algn="l">
              <a:lnSpc>
                <a:spcPct val="90000"/>
              </a:lnSpc>
              <a:spcBef>
                <a:spcPts val="1200"/>
              </a:spcBef>
              <a:spcAft>
                <a:spcPts val="0"/>
              </a:spcAft>
              <a:buClr>
                <a:schemeClr val="dk1"/>
              </a:buClr>
              <a:buSzPts val="1800"/>
              <a:buChar char="•"/>
              <a:defRPr/>
            </a:lvl3pPr>
            <a:lvl4pPr marL="1828800" lvl="3" indent="-331469" algn="l">
              <a:lnSpc>
                <a:spcPct val="90000"/>
              </a:lnSpc>
              <a:spcBef>
                <a:spcPts val="1200"/>
              </a:spcBef>
              <a:spcAft>
                <a:spcPts val="0"/>
              </a:spcAft>
              <a:buClr>
                <a:schemeClr val="dk1"/>
              </a:buClr>
              <a:buSzPts val="1620"/>
              <a:buChar char="–"/>
              <a:defRPr/>
            </a:lvl4pPr>
            <a:lvl5pPr marL="2286000" lvl="4" indent="-342900" algn="l">
              <a:lnSpc>
                <a:spcPct val="90000"/>
              </a:lnSpc>
              <a:spcBef>
                <a:spcPts val="12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lumn" type="twoObj">
  <p:cSld name="TWO_OBJECTS">
    <p:spTree>
      <p:nvGrpSpPr>
        <p:cNvPr id="1" name="Shape 51"/>
        <p:cNvGrpSpPr/>
        <p:nvPr/>
      </p:nvGrpSpPr>
      <p:grpSpPr>
        <a:xfrm>
          <a:off x="0" y="0"/>
          <a:ext cx="0" cy="0"/>
          <a:chOff x="0" y="0"/>
          <a:chExt cx="0" cy="0"/>
        </a:xfrm>
      </p:grpSpPr>
      <p:sp>
        <p:nvSpPr>
          <p:cNvPr id="52" name="Google Shape;52;p19"/>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9"/>
          <p:cNvSpPr txBox="1">
            <a:spLocks noGrp="1"/>
          </p:cNvSpPr>
          <p:nvPr>
            <p:ph type="body" idx="1"/>
          </p:nvPr>
        </p:nvSpPr>
        <p:spPr>
          <a:xfrm>
            <a:off x="582930"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dk1"/>
              </a:buClr>
              <a:buSzPts val="1800"/>
              <a:buChar char="•"/>
              <a:defRPr/>
            </a:lvl1pPr>
            <a:lvl2pPr marL="914400" lvl="1" indent="-331469" algn="l">
              <a:lnSpc>
                <a:spcPct val="90000"/>
              </a:lnSpc>
              <a:spcBef>
                <a:spcPts val="1200"/>
              </a:spcBef>
              <a:spcAft>
                <a:spcPts val="0"/>
              </a:spcAft>
              <a:buClr>
                <a:schemeClr val="dk1"/>
              </a:buClr>
              <a:buSzPts val="1620"/>
              <a:buChar char="–"/>
              <a:defRPr/>
            </a:lvl2pPr>
            <a:lvl3pPr marL="1371600" lvl="2" indent="-342900" algn="l">
              <a:lnSpc>
                <a:spcPct val="90000"/>
              </a:lnSpc>
              <a:spcBef>
                <a:spcPts val="1200"/>
              </a:spcBef>
              <a:spcAft>
                <a:spcPts val="0"/>
              </a:spcAft>
              <a:buClr>
                <a:schemeClr val="dk1"/>
              </a:buClr>
              <a:buSzPts val="1800"/>
              <a:buChar char="•"/>
              <a:defRPr/>
            </a:lvl3pPr>
            <a:lvl4pPr marL="1828800" lvl="3" indent="-331469" algn="l">
              <a:lnSpc>
                <a:spcPct val="90000"/>
              </a:lnSpc>
              <a:spcBef>
                <a:spcPts val="1200"/>
              </a:spcBef>
              <a:spcAft>
                <a:spcPts val="0"/>
              </a:spcAft>
              <a:buClr>
                <a:schemeClr val="dk1"/>
              </a:buClr>
              <a:buSzPts val="1620"/>
              <a:buChar char="–"/>
              <a:defRPr/>
            </a:lvl4pPr>
            <a:lvl5pPr marL="2286000" lvl="4" indent="-342900" algn="l">
              <a:lnSpc>
                <a:spcPct val="90000"/>
              </a:lnSpc>
              <a:spcBef>
                <a:spcPts val="12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19"/>
          <p:cNvSpPr txBox="1">
            <a:spLocks noGrp="1"/>
          </p:cNvSpPr>
          <p:nvPr>
            <p:ph type="body" idx="2"/>
          </p:nvPr>
        </p:nvSpPr>
        <p:spPr>
          <a:xfrm>
            <a:off x="7951165" y="2239670"/>
            <a:ext cx="7006819" cy="6544666"/>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dk1"/>
              </a:buClr>
              <a:buSzPts val="1800"/>
              <a:buChar char="•"/>
              <a:defRPr/>
            </a:lvl1pPr>
            <a:lvl2pPr marL="914400" lvl="1" indent="-331469" algn="l">
              <a:lnSpc>
                <a:spcPct val="90000"/>
              </a:lnSpc>
              <a:spcBef>
                <a:spcPts val="1200"/>
              </a:spcBef>
              <a:spcAft>
                <a:spcPts val="0"/>
              </a:spcAft>
              <a:buClr>
                <a:schemeClr val="dk1"/>
              </a:buClr>
              <a:buSzPts val="1620"/>
              <a:buChar char="–"/>
              <a:defRPr/>
            </a:lvl2pPr>
            <a:lvl3pPr marL="1371600" lvl="2" indent="-342900" algn="l">
              <a:lnSpc>
                <a:spcPct val="90000"/>
              </a:lnSpc>
              <a:spcBef>
                <a:spcPts val="1200"/>
              </a:spcBef>
              <a:spcAft>
                <a:spcPts val="0"/>
              </a:spcAft>
              <a:buClr>
                <a:schemeClr val="dk1"/>
              </a:buClr>
              <a:buSzPts val="1800"/>
              <a:buChar char="•"/>
              <a:defRPr/>
            </a:lvl3pPr>
            <a:lvl4pPr marL="1828800" lvl="3" indent="-331469" algn="l">
              <a:lnSpc>
                <a:spcPct val="90000"/>
              </a:lnSpc>
              <a:spcBef>
                <a:spcPts val="1200"/>
              </a:spcBef>
              <a:spcAft>
                <a:spcPts val="0"/>
              </a:spcAft>
              <a:buClr>
                <a:schemeClr val="dk1"/>
              </a:buClr>
              <a:buSzPts val="1620"/>
              <a:buChar char="–"/>
              <a:defRPr/>
            </a:lvl4pPr>
            <a:lvl5pPr marL="2286000" lvl="4" indent="-342900" algn="l">
              <a:lnSpc>
                <a:spcPct val="90000"/>
              </a:lnSpc>
              <a:spcBef>
                <a:spcPts val="12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ree column">
  <p:cSld name="Three column">
    <p:spTree>
      <p:nvGrpSpPr>
        <p:cNvPr id="1" name="Shape 55"/>
        <p:cNvGrpSpPr/>
        <p:nvPr/>
      </p:nvGrpSpPr>
      <p:grpSpPr>
        <a:xfrm>
          <a:off x="0" y="0"/>
          <a:ext cx="0" cy="0"/>
          <a:chOff x="0" y="0"/>
          <a:chExt cx="0" cy="0"/>
        </a:xfrm>
      </p:grpSpPr>
      <p:sp>
        <p:nvSpPr>
          <p:cNvPr id="56" name="Google Shape;56;p20"/>
          <p:cNvSpPr txBox="1">
            <a:spLocks noGrp="1"/>
          </p:cNvSpPr>
          <p:nvPr>
            <p:ph type="body" idx="1"/>
          </p:nvPr>
        </p:nvSpPr>
        <p:spPr>
          <a:xfrm>
            <a:off x="582930"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0"/>
          <p:cNvSpPr txBox="1">
            <a:spLocks noGrp="1"/>
          </p:cNvSpPr>
          <p:nvPr>
            <p:ph type="body" idx="2"/>
          </p:nvPr>
        </p:nvSpPr>
        <p:spPr>
          <a:xfrm>
            <a:off x="5642762"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0"/>
          <p:cNvSpPr txBox="1">
            <a:spLocks noGrp="1"/>
          </p:cNvSpPr>
          <p:nvPr>
            <p:ph type="body" idx="3"/>
          </p:nvPr>
        </p:nvSpPr>
        <p:spPr>
          <a:xfrm>
            <a:off x="10702595" y="2239670"/>
            <a:ext cx="4255389" cy="6544666"/>
          </a:xfrm>
          <a:prstGeom prst="rect">
            <a:avLst/>
          </a:prstGeom>
          <a:noFill/>
          <a:ln>
            <a:noFill/>
          </a:ln>
        </p:spPr>
        <p:txBody>
          <a:bodyPr spcFirstLastPara="1" wrap="square" lIns="0" tIns="0" rIns="0" bIns="0" anchor="t" anchorCtr="0">
            <a:noAutofit/>
          </a:bodyPr>
          <a:lstStyle>
            <a:lvl1pPr marL="457200" lvl="0" indent="-355600" algn="l">
              <a:lnSpc>
                <a:spcPct val="90000"/>
              </a:lnSpc>
              <a:spcBef>
                <a:spcPts val="1200"/>
              </a:spcBef>
              <a:spcAft>
                <a:spcPts val="0"/>
              </a:spcAft>
              <a:buClr>
                <a:schemeClr val="dk1"/>
              </a:buClr>
              <a:buSzPts val="2000"/>
              <a:buChar char="•"/>
              <a:defRPr sz="2000"/>
            </a:lvl1pPr>
            <a:lvl2pPr marL="914400" lvl="1" indent="-342900" algn="l">
              <a:lnSpc>
                <a:spcPct val="90000"/>
              </a:lnSpc>
              <a:spcBef>
                <a:spcPts val="1200"/>
              </a:spcBef>
              <a:spcAft>
                <a:spcPts val="0"/>
              </a:spcAft>
              <a:buClr>
                <a:schemeClr val="dk1"/>
              </a:buClr>
              <a:buSzPts val="1800"/>
              <a:buChar char="–"/>
              <a:defRPr sz="2000"/>
            </a:lvl2pPr>
            <a:lvl3pPr marL="1371600" lvl="2" indent="-355600" algn="l">
              <a:lnSpc>
                <a:spcPct val="90000"/>
              </a:lnSpc>
              <a:spcBef>
                <a:spcPts val="1200"/>
              </a:spcBef>
              <a:spcAft>
                <a:spcPts val="0"/>
              </a:spcAft>
              <a:buClr>
                <a:schemeClr val="dk1"/>
              </a:buClr>
              <a:buSzPts val="2000"/>
              <a:buChar char="•"/>
              <a:defRPr sz="2000"/>
            </a:lvl3pPr>
            <a:lvl4pPr marL="1828800" lvl="3" indent="-342900" algn="l">
              <a:lnSpc>
                <a:spcPct val="90000"/>
              </a:lnSpc>
              <a:spcBef>
                <a:spcPts val="1200"/>
              </a:spcBef>
              <a:spcAft>
                <a:spcPts val="0"/>
              </a:spcAft>
              <a:buClr>
                <a:schemeClr val="dk1"/>
              </a:buClr>
              <a:buSzPts val="18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0"/>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1.png"/><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1.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theme" Target="../theme/theme4.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4.pn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theme" Target="../theme/theme5.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2"/>
              </a:buClr>
              <a:buSzPts val="3200"/>
              <a:buFont typeface="Arial Black"/>
              <a:buNone/>
              <a:defRPr sz="3200" b="0" i="0" u="none" strike="noStrike" cap="none">
                <a:solidFill>
                  <a:schemeClr val="lt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marR="0" lvl="0"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2pPr>
            <a:lvl3pPr marL="1371600" marR="0" lvl="2"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4pPr>
            <a:lvl5pPr marL="2286000" marR="0" lvl="4"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12" name="Google Shape;12;p11"/>
          <p:cNvSpPr txBox="1"/>
          <p:nvPr/>
        </p:nvSpPr>
        <p:spPr>
          <a:xfrm>
            <a:off x="886054" y="9304301"/>
            <a:ext cx="2949626" cy="96950"/>
          </a:xfrm>
          <a:prstGeom prst="rect">
            <a:avLst/>
          </a:prstGeom>
          <a:noFill/>
          <a:ln>
            <a:noFill/>
          </a:ln>
        </p:spPr>
        <p:txBody>
          <a:bodyPr spcFirstLastPara="1" wrap="square" lIns="0" tIns="0" rIns="0" bIns="0" anchor="b" anchorCtr="0">
            <a:spAutoFit/>
          </a:bodyPr>
          <a:lstStyle/>
          <a:p>
            <a:pPr marL="0" marR="0" lvl="0" indent="0" algn="l" rtl="0">
              <a:lnSpc>
                <a:spcPct val="90000"/>
              </a:lnSpc>
              <a:spcBef>
                <a:spcPts val="0"/>
              </a:spcBef>
              <a:spcAft>
                <a:spcPts val="0"/>
              </a:spcAft>
              <a:buNone/>
            </a:pPr>
            <a:r>
              <a:rPr lang="en-US" sz="700" b="1" i="0" u="none" strike="noStrike" cap="none">
                <a:solidFill>
                  <a:schemeClr val="lt1"/>
                </a:solidFill>
                <a:latin typeface="Arial"/>
                <a:ea typeface="Arial"/>
                <a:cs typeface="Arial"/>
                <a:sym typeface="Arial"/>
              </a:rPr>
              <a:t>RESTRICTED DISTRIBUTION</a:t>
            </a:r>
            <a:endParaRPr/>
          </a:p>
        </p:txBody>
      </p:sp>
      <p:sp>
        <p:nvSpPr>
          <p:cNvPr id="13" name="Google Shape;13;p11"/>
          <p:cNvSpPr txBox="1"/>
          <p:nvPr/>
        </p:nvSpPr>
        <p:spPr>
          <a:xfrm>
            <a:off x="582930" y="9448531"/>
            <a:ext cx="9315221" cy="153888"/>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1000" b="0" i="0" u="none" strike="noStrike" cap="none">
                <a:solidFill>
                  <a:schemeClr val="lt1"/>
                </a:solidFill>
                <a:latin typeface="Arial"/>
                <a:ea typeface="Arial"/>
                <a:cs typeface="Arial"/>
                <a:sym typeface="Arial"/>
              </a:rPr>
              <a:t>‹#›</a:t>
            </a:fld>
            <a:r>
              <a:rPr lang="en-US" sz="700" b="0" i="0" u="none" strike="noStrike" cap="none">
                <a:solidFill>
                  <a:schemeClr val="lt1"/>
                </a:solidFill>
                <a:latin typeface="Arial"/>
                <a:ea typeface="Arial"/>
                <a:cs typeface="Arial"/>
                <a:sym typeface="Arial"/>
              </a:rPr>
              <a:t>	© 2022 Gartner, Inc. and/or its affiliates. All rights reserved.				</a:t>
            </a:r>
            <a:endParaRPr/>
          </a:p>
        </p:txBody>
      </p:sp>
      <p:pic>
        <p:nvPicPr>
          <p:cNvPr id="14" name="Google Shape;14;p11"/>
          <p:cNvPicPr preferRelativeResize="0"/>
          <p:nvPr/>
        </p:nvPicPr>
        <p:blipFill rotWithShape="1">
          <a:blip r:embed="rId3">
            <a:alphaModFix/>
          </a:blip>
          <a:srcRect/>
          <a:stretch/>
        </p:blipFill>
        <p:spPr>
          <a:xfrm>
            <a:off x="13327641" y="9156309"/>
            <a:ext cx="1632204" cy="427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A4A3A4"/>
          </p15:clr>
        </p15:guide>
        <p15:guide id="2" pos="4896">
          <p15:clr>
            <a:srgbClr val="A4A3A4"/>
          </p15:clr>
        </p15:guide>
        <p15:guide id="3" orient="horz" pos="334">
          <p15:clr>
            <a:srgbClr val="5ACBF0"/>
          </p15:clr>
        </p15:guide>
        <p15:guide id="4" orient="horz" pos="788">
          <p15:clr>
            <a:srgbClr val="FDE53C"/>
          </p15:clr>
        </p15:guide>
        <p15:guide id="5" orient="horz" pos="1244">
          <p15:clr>
            <a:srgbClr val="FDE53C"/>
          </p15:clr>
        </p15:guide>
        <p15:guide id="6" orient="horz" pos="1408">
          <p15:clr>
            <a:srgbClr val="5ACBF0"/>
          </p15:clr>
        </p15:guide>
        <p15:guide id="7" orient="horz" pos="5534">
          <p15:clr>
            <a:srgbClr val="FBAE40"/>
          </p15:clr>
        </p15:guide>
        <p15:guide id="8" orient="horz" pos="5868">
          <p15:clr>
            <a:srgbClr val="5ACBF0"/>
          </p15:clr>
        </p15:guide>
        <p15:guide id="9" orient="horz" pos="6032">
          <p15:clr>
            <a:srgbClr val="5ACBF0"/>
          </p15:clr>
        </p15:guide>
        <p15:guide id="10" pos="367">
          <p15:clr>
            <a:srgbClr val="5ACBF0"/>
          </p15:clr>
        </p15:guide>
        <p15:guide id="11" pos="4789">
          <p15:clr>
            <a:srgbClr val="5ACBF0"/>
          </p15:clr>
        </p15:guide>
        <p15:guide id="12" pos="5007">
          <p15:clr>
            <a:srgbClr val="5ACBF0"/>
          </p15:clr>
        </p15:guide>
        <p15:guide id="13" pos="9427">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Google Shape;23;p10"/>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2"/>
              </a:buClr>
              <a:buSzPts val="3200"/>
              <a:buFont typeface="Arial Black"/>
              <a:buNone/>
              <a:defRPr sz="3200" b="0" i="0" u="none" strike="noStrike" cap="none">
                <a:solidFill>
                  <a:schemeClr val="dk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10"/>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marR="0" lvl="0"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5760" algn="l" rtl="0">
              <a:lnSpc>
                <a:spcPct val="9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65760" algn="l" rtl="0">
              <a:lnSpc>
                <a:spcPct val="9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5" name="Google Shape;25;p10"/>
          <p:cNvSpPr txBox="1"/>
          <p:nvPr/>
        </p:nvSpPr>
        <p:spPr>
          <a:xfrm>
            <a:off x="886054" y="9304301"/>
            <a:ext cx="2949626" cy="96950"/>
          </a:xfrm>
          <a:prstGeom prst="rect">
            <a:avLst/>
          </a:prstGeom>
          <a:noFill/>
          <a:ln>
            <a:noFill/>
          </a:ln>
        </p:spPr>
        <p:txBody>
          <a:bodyPr spcFirstLastPara="1" wrap="square" lIns="0" tIns="0" rIns="0" bIns="0" anchor="b" anchorCtr="0">
            <a:spAutoFit/>
          </a:bodyPr>
          <a:lstStyle/>
          <a:p>
            <a:pPr marL="0" marR="0" lvl="0" indent="0" algn="l" rtl="0">
              <a:lnSpc>
                <a:spcPct val="90000"/>
              </a:lnSpc>
              <a:spcBef>
                <a:spcPts val="0"/>
              </a:spcBef>
              <a:spcAft>
                <a:spcPts val="0"/>
              </a:spcAft>
              <a:buNone/>
            </a:pPr>
            <a:r>
              <a:rPr lang="en-US" sz="700" b="1">
                <a:solidFill>
                  <a:schemeClr val="dk1"/>
                </a:solidFill>
                <a:latin typeface="Arial"/>
                <a:ea typeface="Arial"/>
                <a:cs typeface="Arial"/>
                <a:sym typeface="Arial"/>
              </a:rPr>
              <a:t>RESTRICTED DISTRIBUTION</a:t>
            </a:r>
            <a:endParaRPr/>
          </a:p>
        </p:txBody>
      </p:sp>
      <p:sp>
        <p:nvSpPr>
          <p:cNvPr id="26" name="Google Shape;26;p10"/>
          <p:cNvSpPr txBox="1"/>
          <p:nvPr/>
        </p:nvSpPr>
        <p:spPr>
          <a:xfrm>
            <a:off x="582930" y="9448531"/>
            <a:ext cx="9315221" cy="153888"/>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1000" b="0">
                <a:solidFill>
                  <a:schemeClr val="dk1"/>
                </a:solidFill>
                <a:latin typeface="Arial"/>
                <a:ea typeface="Arial"/>
                <a:cs typeface="Arial"/>
                <a:sym typeface="Arial"/>
              </a:rPr>
              <a:t>‹#›</a:t>
            </a:fld>
            <a:r>
              <a:rPr lang="en-US" sz="700" b="0">
                <a:solidFill>
                  <a:schemeClr val="dk1"/>
                </a:solidFill>
                <a:latin typeface="Arial"/>
                <a:ea typeface="Arial"/>
                <a:cs typeface="Arial"/>
                <a:sym typeface="Arial"/>
              </a:rPr>
              <a:t>	© 2022 Gartner, Inc. and/or its affiliates. All rights reserved.				</a:t>
            </a:r>
            <a:endParaRPr/>
          </a:p>
        </p:txBody>
      </p:sp>
      <p:pic>
        <p:nvPicPr>
          <p:cNvPr id="27" name="Google Shape;27;p10"/>
          <p:cNvPicPr preferRelativeResize="0"/>
          <p:nvPr/>
        </p:nvPicPr>
        <p:blipFill rotWithShape="1">
          <a:blip r:embed="rId17">
            <a:alphaModFix/>
          </a:blip>
          <a:srcRect/>
          <a:stretch/>
        </p:blipFill>
        <p:spPr>
          <a:xfrm>
            <a:off x="13327641" y="9156309"/>
            <a:ext cx="1632204" cy="427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A4A3A4"/>
          </p15:clr>
        </p15:guide>
        <p15:guide id="2" pos="4896">
          <p15:clr>
            <a:srgbClr val="A4A3A4"/>
          </p15:clr>
        </p15:guide>
        <p15:guide id="3" orient="horz" pos="334">
          <p15:clr>
            <a:srgbClr val="5ACBF0"/>
          </p15:clr>
        </p15:guide>
        <p15:guide id="4" orient="horz" pos="788">
          <p15:clr>
            <a:srgbClr val="FDE53C"/>
          </p15:clr>
        </p15:guide>
        <p15:guide id="5" orient="horz" pos="1244">
          <p15:clr>
            <a:srgbClr val="FDE53C"/>
          </p15:clr>
        </p15:guide>
        <p15:guide id="6" orient="horz" pos="1408">
          <p15:clr>
            <a:srgbClr val="5ACBF0"/>
          </p15:clr>
        </p15:guide>
        <p15:guide id="7" orient="horz" pos="5534">
          <p15:clr>
            <a:srgbClr val="FBAE40"/>
          </p15:clr>
        </p15:guide>
        <p15:guide id="8" orient="horz" pos="5868">
          <p15:clr>
            <a:srgbClr val="5ACBF0"/>
          </p15:clr>
        </p15:guide>
        <p15:guide id="9" orient="horz" pos="6032">
          <p15:clr>
            <a:srgbClr val="5ACBF0"/>
          </p15:clr>
        </p15:guide>
        <p15:guide id="10" pos="367">
          <p15:clr>
            <a:srgbClr val="5ACBF0"/>
          </p15:clr>
        </p15:guide>
        <p15:guide id="11" pos="4789">
          <p15:clr>
            <a:srgbClr val="5ACBF0"/>
          </p15:clr>
        </p15:guide>
        <p15:guide id="12" pos="5007">
          <p15:clr>
            <a:srgbClr val="5ACBF0"/>
          </p15:clr>
        </p15:guide>
        <p15:guide id="13" pos="9427">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2"/>
        <p:cNvGrpSpPr/>
        <p:nvPr/>
      </p:nvGrpSpPr>
      <p:grpSpPr>
        <a:xfrm>
          <a:off x="0" y="0"/>
          <a:ext cx="0" cy="0"/>
          <a:chOff x="0" y="0"/>
          <a:chExt cx="0" cy="0"/>
        </a:xfrm>
      </p:grpSpPr>
      <p:sp>
        <p:nvSpPr>
          <p:cNvPr id="93" name="Google Shape;93;p28"/>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2"/>
              </a:buClr>
              <a:buSzPts val="3200"/>
              <a:buFont typeface="Arial Black"/>
              <a:buNone/>
              <a:defRPr sz="3200" b="0" i="0" u="none" strike="noStrike" cap="none">
                <a:solidFill>
                  <a:schemeClr val="lt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Google Shape;94;p28"/>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marR="0" lvl="0"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2pPr>
            <a:lvl3pPr marL="1371600" marR="0" lvl="2"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4pPr>
            <a:lvl5pPr marL="2286000" marR="0" lvl="4"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95" name="Google Shape;95;p28"/>
          <p:cNvSpPr txBox="1"/>
          <p:nvPr/>
        </p:nvSpPr>
        <p:spPr>
          <a:xfrm>
            <a:off x="886054" y="9304301"/>
            <a:ext cx="2949626" cy="96950"/>
          </a:xfrm>
          <a:prstGeom prst="rect">
            <a:avLst/>
          </a:prstGeom>
          <a:noFill/>
          <a:ln>
            <a:noFill/>
          </a:ln>
        </p:spPr>
        <p:txBody>
          <a:bodyPr spcFirstLastPara="1" wrap="square" lIns="0" tIns="0" rIns="0" bIns="0" anchor="b" anchorCtr="0">
            <a:spAutoFit/>
          </a:bodyPr>
          <a:lstStyle/>
          <a:p>
            <a:pPr marL="0" marR="0" lvl="0" indent="0" algn="l" rtl="0">
              <a:lnSpc>
                <a:spcPct val="90000"/>
              </a:lnSpc>
              <a:spcBef>
                <a:spcPts val="0"/>
              </a:spcBef>
              <a:spcAft>
                <a:spcPts val="0"/>
              </a:spcAft>
              <a:buNone/>
            </a:pPr>
            <a:r>
              <a:rPr lang="en-US" sz="700" b="1">
                <a:solidFill>
                  <a:schemeClr val="lt1"/>
                </a:solidFill>
                <a:latin typeface="Arial"/>
                <a:ea typeface="Arial"/>
                <a:cs typeface="Arial"/>
                <a:sym typeface="Arial"/>
              </a:rPr>
              <a:t>RESTRICTED DISTRIBUTION</a:t>
            </a:r>
            <a:endParaRPr/>
          </a:p>
        </p:txBody>
      </p:sp>
      <p:sp>
        <p:nvSpPr>
          <p:cNvPr id="96" name="Google Shape;96;p28"/>
          <p:cNvSpPr txBox="1"/>
          <p:nvPr/>
        </p:nvSpPr>
        <p:spPr>
          <a:xfrm>
            <a:off x="582930" y="9448531"/>
            <a:ext cx="9315221" cy="153888"/>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1000" b="0">
                <a:solidFill>
                  <a:schemeClr val="lt1"/>
                </a:solidFill>
                <a:latin typeface="Arial"/>
                <a:ea typeface="Arial"/>
                <a:cs typeface="Arial"/>
                <a:sym typeface="Arial"/>
              </a:rPr>
              <a:t>‹#›</a:t>
            </a:fld>
            <a:r>
              <a:rPr lang="en-US" sz="700" b="0">
                <a:solidFill>
                  <a:schemeClr val="lt1"/>
                </a:solidFill>
                <a:latin typeface="Arial"/>
                <a:ea typeface="Arial"/>
                <a:cs typeface="Arial"/>
                <a:sym typeface="Arial"/>
              </a:rPr>
              <a:t>	© 2020 Gartner, Inc. and/or its affiliates. All rights reserved.				</a:t>
            </a:r>
            <a:endParaRPr/>
          </a:p>
        </p:txBody>
      </p:sp>
      <p:pic>
        <p:nvPicPr>
          <p:cNvPr id="97" name="Google Shape;97;p28"/>
          <p:cNvPicPr preferRelativeResize="0"/>
          <p:nvPr/>
        </p:nvPicPr>
        <p:blipFill rotWithShape="1">
          <a:blip r:embed="rId14">
            <a:alphaModFix/>
          </a:blip>
          <a:srcRect/>
          <a:stretch/>
        </p:blipFill>
        <p:spPr>
          <a:xfrm>
            <a:off x="13327641" y="9156309"/>
            <a:ext cx="1632205" cy="427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A4A3A4"/>
          </p15:clr>
        </p15:guide>
        <p15:guide id="2" pos="4896">
          <p15:clr>
            <a:srgbClr val="A4A3A4"/>
          </p15:clr>
        </p15:guide>
        <p15:guide id="3" orient="horz" pos="334">
          <p15:clr>
            <a:srgbClr val="5ACBF0"/>
          </p15:clr>
        </p15:guide>
        <p15:guide id="4" orient="horz" pos="788">
          <p15:clr>
            <a:srgbClr val="FDE53C"/>
          </p15:clr>
        </p15:guide>
        <p15:guide id="5" orient="horz" pos="1244">
          <p15:clr>
            <a:srgbClr val="FDE53C"/>
          </p15:clr>
        </p15:guide>
        <p15:guide id="6" orient="horz" pos="1408">
          <p15:clr>
            <a:srgbClr val="5ACBF0"/>
          </p15:clr>
        </p15:guide>
        <p15:guide id="7" orient="horz" pos="5534">
          <p15:clr>
            <a:srgbClr val="FBAE40"/>
          </p15:clr>
        </p15:guide>
        <p15:guide id="8" orient="horz" pos="5868">
          <p15:clr>
            <a:srgbClr val="5ACBF0"/>
          </p15:clr>
        </p15:guide>
        <p15:guide id="9" orient="horz" pos="6032">
          <p15:clr>
            <a:srgbClr val="5ACBF0"/>
          </p15:clr>
        </p15:guide>
        <p15:guide id="10" pos="367">
          <p15:clr>
            <a:srgbClr val="5ACBF0"/>
          </p15:clr>
        </p15:guide>
        <p15:guide id="11" pos="4789">
          <p15:clr>
            <a:srgbClr val="5ACBF0"/>
          </p15:clr>
        </p15:guide>
        <p15:guide id="12" pos="5007">
          <p15:clr>
            <a:srgbClr val="5ACBF0"/>
          </p15:clr>
        </p15:guide>
        <p15:guide id="13" pos="9427">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41"/>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2"/>
              </a:buClr>
              <a:buSzPts val="3200"/>
              <a:buFont typeface="Arial Black"/>
              <a:buNone/>
              <a:defRPr sz="3200" b="0" i="0" u="none" strike="noStrike" cap="none">
                <a:solidFill>
                  <a:schemeClr val="dk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6" name="Google Shape;146;p41"/>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marR="0" lvl="0"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5760" algn="l" rtl="0">
              <a:lnSpc>
                <a:spcPct val="9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65760" algn="l" rtl="0">
              <a:lnSpc>
                <a:spcPct val="9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9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7" name="Google Shape;147;p41"/>
          <p:cNvSpPr txBox="1"/>
          <p:nvPr/>
        </p:nvSpPr>
        <p:spPr>
          <a:xfrm>
            <a:off x="886054" y="9304301"/>
            <a:ext cx="2949626" cy="96950"/>
          </a:xfrm>
          <a:prstGeom prst="rect">
            <a:avLst/>
          </a:prstGeom>
          <a:noFill/>
          <a:ln>
            <a:noFill/>
          </a:ln>
        </p:spPr>
        <p:txBody>
          <a:bodyPr spcFirstLastPara="1" wrap="square" lIns="0" tIns="0" rIns="0" bIns="0" anchor="b" anchorCtr="0">
            <a:spAutoFit/>
          </a:bodyPr>
          <a:lstStyle/>
          <a:p>
            <a:pPr marL="0" marR="0" lvl="0" indent="0" algn="l" rtl="0">
              <a:lnSpc>
                <a:spcPct val="90000"/>
              </a:lnSpc>
              <a:spcBef>
                <a:spcPts val="0"/>
              </a:spcBef>
              <a:spcAft>
                <a:spcPts val="0"/>
              </a:spcAft>
              <a:buNone/>
            </a:pPr>
            <a:r>
              <a:rPr lang="en-US" sz="700" b="1">
                <a:solidFill>
                  <a:schemeClr val="dk1"/>
                </a:solidFill>
                <a:latin typeface="Arial"/>
                <a:ea typeface="Arial"/>
                <a:cs typeface="Arial"/>
                <a:sym typeface="Arial"/>
              </a:rPr>
              <a:t>RESTRICTED DISTRIBUTION</a:t>
            </a:r>
            <a:endParaRPr/>
          </a:p>
        </p:txBody>
      </p:sp>
      <p:sp>
        <p:nvSpPr>
          <p:cNvPr id="148" name="Google Shape;148;p41"/>
          <p:cNvSpPr txBox="1"/>
          <p:nvPr/>
        </p:nvSpPr>
        <p:spPr>
          <a:xfrm>
            <a:off x="582930" y="9448531"/>
            <a:ext cx="9315221" cy="153888"/>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1000" b="0">
                <a:solidFill>
                  <a:schemeClr val="dk1"/>
                </a:solidFill>
                <a:latin typeface="Arial"/>
                <a:ea typeface="Arial"/>
                <a:cs typeface="Arial"/>
                <a:sym typeface="Arial"/>
              </a:rPr>
              <a:t>‹#›</a:t>
            </a:fld>
            <a:r>
              <a:rPr lang="en-US" sz="700" b="0">
                <a:solidFill>
                  <a:schemeClr val="dk1"/>
                </a:solidFill>
                <a:latin typeface="Arial"/>
                <a:ea typeface="Arial"/>
                <a:cs typeface="Arial"/>
                <a:sym typeface="Arial"/>
              </a:rPr>
              <a:t>	© 2020 Gartner, Inc. and/or its affiliates. All rights reserved.				</a:t>
            </a:r>
            <a:endParaRPr/>
          </a:p>
        </p:txBody>
      </p:sp>
      <p:pic>
        <p:nvPicPr>
          <p:cNvPr id="149" name="Google Shape;149;p41"/>
          <p:cNvPicPr preferRelativeResize="0"/>
          <p:nvPr/>
        </p:nvPicPr>
        <p:blipFill rotWithShape="1">
          <a:blip r:embed="rId12">
            <a:alphaModFix/>
          </a:blip>
          <a:srcRect/>
          <a:stretch/>
        </p:blipFill>
        <p:spPr>
          <a:xfrm>
            <a:off x="13327641" y="9156309"/>
            <a:ext cx="1632204" cy="427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A4A3A4"/>
          </p15:clr>
        </p15:guide>
        <p15:guide id="2" pos="4896">
          <p15:clr>
            <a:srgbClr val="A4A3A4"/>
          </p15:clr>
        </p15:guide>
        <p15:guide id="3" orient="horz" pos="334">
          <p15:clr>
            <a:srgbClr val="5ACBF0"/>
          </p15:clr>
        </p15:guide>
        <p15:guide id="4" orient="horz" pos="788">
          <p15:clr>
            <a:srgbClr val="FDE53C"/>
          </p15:clr>
        </p15:guide>
        <p15:guide id="5" orient="horz" pos="1244">
          <p15:clr>
            <a:srgbClr val="FDE53C"/>
          </p15:clr>
        </p15:guide>
        <p15:guide id="6" orient="horz" pos="1408">
          <p15:clr>
            <a:srgbClr val="5ACBF0"/>
          </p15:clr>
        </p15:guide>
        <p15:guide id="7" orient="horz" pos="5534">
          <p15:clr>
            <a:srgbClr val="FBAE40"/>
          </p15:clr>
        </p15:guide>
        <p15:guide id="8" orient="horz" pos="5868">
          <p15:clr>
            <a:srgbClr val="5ACBF0"/>
          </p15:clr>
        </p15:guide>
        <p15:guide id="9" orient="horz" pos="6032">
          <p15:clr>
            <a:srgbClr val="5ACBF0"/>
          </p15:clr>
        </p15:guide>
        <p15:guide id="10" pos="367">
          <p15:clr>
            <a:srgbClr val="5ACBF0"/>
          </p15:clr>
        </p15:guide>
        <p15:guide id="11" pos="4789">
          <p15:clr>
            <a:srgbClr val="5ACBF0"/>
          </p15:clr>
        </p15:guide>
        <p15:guide id="12" pos="5007">
          <p15:clr>
            <a:srgbClr val="5ACBF0"/>
          </p15:clr>
        </p15:guide>
        <p15:guide id="13" pos="9427">
          <p15:clr>
            <a:srgbClr val="5ACBF0"/>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05"/>
        <p:cNvGrpSpPr/>
        <p:nvPr/>
      </p:nvGrpSpPr>
      <p:grpSpPr>
        <a:xfrm>
          <a:off x="0" y="0"/>
          <a:ext cx="0" cy="0"/>
          <a:chOff x="0" y="0"/>
          <a:chExt cx="0" cy="0"/>
        </a:xfrm>
      </p:grpSpPr>
      <p:sp>
        <p:nvSpPr>
          <p:cNvPr id="206" name="Google Shape;206;p52"/>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2"/>
              </a:buClr>
              <a:buSzPts val="3200"/>
              <a:buFont typeface="Arial Black"/>
              <a:buNone/>
              <a:defRPr sz="3200" b="0" i="0" u="none" strike="noStrike" cap="none">
                <a:solidFill>
                  <a:schemeClr val="lt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7" name="Google Shape;207;p52"/>
          <p:cNvSpPr txBox="1">
            <a:spLocks noGrp="1"/>
          </p:cNvSpPr>
          <p:nvPr>
            <p:ph type="body" idx="1"/>
          </p:nvPr>
        </p:nvSpPr>
        <p:spPr>
          <a:xfrm>
            <a:off x="582930" y="2239670"/>
            <a:ext cx="14375054" cy="6544666"/>
          </a:xfrm>
          <a:prstGeom prst="rect">
            <a:avLst/>
          </a:prstGeom>
          <a:noFill/>
          <a:ln>
            <a:noFill/>
          </a:ln>
        </p:spPr>
        <p:txBody>
          <a:bodyPr spcFirstLastPara="1" wrap="square" lIns="0" tIns="0" rIns="0" bIns="0" anchor="t" anchorCtr="0">
            <a:noAutofit/>
          </a:bodyPr>
          <a:lstStyle>
            <a:lvl1pPr marL="457200" marR="0" lvl="0"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2pPr>
            <a:lvl3pPr marL="1371600" marR="0" lvl="2"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65760" algn="l" rtl="0">
              <a:lnSpc>
                <a:spcPct val="90000"/>
              </a:lnSpc>
              <a:spcBef>
                <a:spcPts val="1200"/>
              </a:spcBef>
              <a:spcAft>
                <a:spcPts val="0"/>
              </a:spcAft>
              <a:buClr>
                <a:schemeClr val="lt1"/>
              </a:buClr>
              <a:buSzPts val="2160"/>
              <a:buFont typeface="Arial"/>
              <a:buChar char="–"/>
              <a:defRPr sz="2400" b="0" i="0" u="none" strike="noStrike" cap="none">
                <a:solidFill>
                  <a:schemeClr val="lt1"/>
                </a:solidFill>
                <a:latin typeface="Arial"/>
                <a:ea typeface="Arial"/>
                <a:cs typeface="Arial"/>
                <a:sym typeface="Arial"/>
              </a:defRPr>
            </a:lvl4pPr>
            <a:lvl5pPr marL="2286000" marR="0" lvl="4" indent="-381000" algn="l" rtl="0">
              <a:lnSpc>
                <a:spcPct val="90000"/>
              </a:lnSpc>
              <a:spcBef>
                <a:spcPts val="12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208" name="Google Shape;208;p52"/>
          <p:cNvSpPr txBox="1"/>
          <p:nvPr/>
        </p:nvSpPr>
        <p:spPr>
          <a:xfrm>
            <a:off x="886054" y="9304301"/>
            <a:ext cx="2949626" cy="96950"/>
          </a:xfrm>
          <a:prstGeom prst="rect">
            <a:avLst/>
          </a:prstGeom>
          <a:noFill/>
          <a:ln>
            <a:noFill/>
          </a:ln>
        </p:spPr>
        <p:txBody>
          <a:bodyPr spcFirstLastPara="1" wrap="square" lIns="0" tIns="0" rIns="0" bIns="0" anchor="b" anchorCtr="0">
            <a:spAutoFit/>
          </a:bodyPr>
          <a:lstStyle/>
          <a:p>
            <a:pPr marL="0" marR="0" lvl="0" indent="0" algn="l" rtl="0">
              <a:lnSpc>
                <a:spcPct val="90000"/>
              </a:lnSpc>
              <a:spcBef>
                <a:spcPts val="0"/>
              </a:spcBef>
              <a:spcAft>
                <a:spcPts val="0"/>
              </a:spcAft>
              <a:buNone/>
            </a:pPr>
            <a:r>
              <a:rPr lang="en-US" sz="700" b="1">
                <a:solidFill>
                  <a:schemeClr val="lt1"/>
                </a:solidFill>
                <a:latin typeface="Arial"/>
                <a:ea typeface="Arial"/>
                <a:cs typeface="Arial"/>
                <a:sym typeface="Arial"/>
              </a:rPr>
              <a:t>RESTRICTED DISTRIBUTION</a:t>
            </a:r>
            <a:endParaRPr/>
          </a:p>
        </p:txBody>
      </p:sp>
      <p:sp>
        <p:nvSpPr>
          <p:cNvPr id="209" name="Google Shape;209;p52"/>
          <p:cNvSpPr txBox="1"/>
          <p:nvPr/>
        </p:nvSpPr>
        <p:spPr>
          <a:xfrm>
            <a:off x="582930" y="9448531"/>
            <a:ext cx="9315221" cy="153888"/>
          </a:xfrm>
          <a:prstGeom prst="rect">
            <a:avLst/>
          </a:prstGeom>
          <a:noFill/>
          <a:ln>
            <a:noFill/>
          </a:ln>
        </p:spPr>
        <p:txBody>
          <a:bodyPr spcFirstLastPara="1" wrap="square" lIns="0" tIns="0" rIns="0" bIns="0" anchor="b" anchorCtr="0">
            <a:spAutoFit/>
          </a:bodyPr>
          <a:lstStyle/>
          <a:p>
            <a:pPr marL="228600" marR="0" lvl="0" indent="-228600" algn="l" rtl="0">
              <a:spcBef>
                <a:spcPts val="0"/>
              </a:spcBef>
              <a:spcAft>
                <a:spcPts val="0"/>
              </a:spcAft>
              <a:buNone/>
            </a:pPr>
            <a:fld id="{00000000-1234-1234-1234-123412341234}" type="slidenum">
              <a:rPr lang="en-US" sz="1000" b="0">
                <a:solidFill>
                  <a:schemeClr val="lt1"/>
                </a:solidFill>
                <a:latin typeface="Arial"/>
                <a:ea typeface="Arial"/>
                <a:cs typeface="Arial"/>
                <a:sym typeface="Arial"/>
              </a:rPr>
              <a:t>‹#›</a:t>
            </a:fld>
            <a:r>
              <a:rPr lang="en-US" sz="700" b="0">
                <a:solidFill>
                  <a:schemeClr val="lt1"/>
                </a:solidFill>
                <a:latin typeface="Arial"/>
                <a:ea typeface="Arial"/>
                <a:cs typeface="Arial"/>
                <a:sym typeface="Arial"/>
              </a:rPr>
              <a:t>	© 2020 Gartner, Inc. and/or its affiliates. All rights reserved.				</a:t>
            </a:r>
            <a:endParaRPr/>
          </a:p>
        </p:txBody>
      </p:sp>
      <p:pic>
        <p:nvPicPr>
          <p:cNvPr id="210" name="Google Shape;210;p52"/>
          <p:cNvPicPr preferRelativeResize="0"/>
          <p:nvPr/>
        </p:nvPicPr>
        <p:blipFill rotWithShape="1">
          <a:blip r:embed="rId12">
            <a:alphaModFix/>
          </a:blip>
          <a:srcRect/>
          <a:stretch/>
        </p:blipFill>
        <p:spPr>
          <a:xfrm>
            <a:off x="13327641" y="9156309"/>
            <a:ext cx="1632205" cy="4273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A4A3A4"/>
          </p15:clr>
        </p15:guide>
        <p15:guide id="2" pos="4896">
          <p15:clr>
            <a:srgbClr val="A4A3A4"/>
          </p15:clr>
        </p15:guide>
        <p15:guide id="3" orient="horz" pos="334">
          <p15:clr>
            <a:srgbClr val="5ACBF0"/>
          </p15:clr>
        </p15:guide>
        <p15:guide id="4" orient="horz" pos="788">
          <p15:clr>
            <a:srgbClr val="FDE53C"/>
          </p15:clr>
        </p15:guide>
        <p15:guide id="5" orient="horz" pos="1244">
          <p15:clr>
            <a:srgbClr val="FDE53C"/>
          </p15:clr>
        </p15:guide>
        <p15:guide id="6" orient="horz" pos="1408">
          <p15:clr>
            <a:srgbClr val="5ACBF0"/>
          </p15:clr>
        </p15:guide>
        <p15:guide id="7" orient="horz" pos="5534">
          <p15:clr>
            <a:srgbClr val="FBAE40"/>
          </p15:clr>
        </p15:guide>
        <p15:guide id="8" orient="horz" pos="5868">
          <p15:clr>
            <a:srgbClr val="5ACBF0"/>
          </p15:clr>
        </p15:guide>
        <p15:guide id="9" orient="horz" pos="6032">
          <p15:clr>
            <a:srgbClr val="5ACBF0"/>
          </p15:clr>
        </p15:guide>
        <p15:guide id="10" pos="367">
          <p15:clr>
            <a:srgbClr val="5ACBF0"/>
          </p15:clr>
        </p15:guide>
        <p15:guide id="11" pos="4789">
          <p15:clr>
            <a:srgbClr val="5ACBF0"/>
          </p15:clr>
        </p15:guide>
        <p15:guide id="12" pos="5007">
          <p15:clr>
            <a:srgbClr val="5ACBF0"/>
          </p15:clr>
        </p15:guide>
        <p15:guide id="13" pos="9427">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
          <p:cNvSpPr txBox="1">
            <a:spLocks noGrp="1"/>
          </p:cNvSpPr>
          <p:nvPr>
            <p:ph type="ctrTitle"/>
          </p:nvPr>
        </p:nvSpPr>
        <p:spPr>
          <a:xfrm>
            <a:off x="2763088" y="2662682"/>
            <a:ext cx="5794324" cy="2923642"/>
          </a:xfrm>
          <a:prstGeom prst="rect">
            <a:avLst/>
          </a:prstGeom>
          <a:noFill/>
          <a:ln>
            <a:noFill/>
          </a:ln>
        </p:spPr>
        <p:txBody>
          <a:bodyPr spcFirstLastPara="1" wrap="square" lIns="0" tIns="0" rIns="0" bIns="0" anchor="ctr" anchorCtr="0">
            <a:noAutofit/>
          </a:bodyPr>
          <a:lstStyle/>
          <a:p>
            <a:pPr marL="0" lvl="0" indent="0" algn="l" rtl="0">
              <a:lnSpc>
                <a:spcPct val="90000"/>
              </a:lnSpc>
              <a:spcBef>
                <a:spcPts val="0"/>
              </a:spcBef>
              <a:spcAft>
                <a:spcPts val="0"/>
              </a:spcAft>
              <a:buClr>
                <a:schemeClr val="lt2"/>
              </a:buClr>
              <a:buSzPts val="3600"/>
              <a:buFont typeface="Arial Black"/>
              <a:buNone/>
            </a:pPr>
            <a:r>
              <a:rPr lang="en-US" dirty="0"/>
              <a:t>Diversity, Equity and Inclusion (DEI) Metrics to Track and Report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dirty="0">
                <a:solidFill>
                  <a:schemeClr val="accent1"/>
                </a:solidFill>
              </a:rPr>
              <a:t>How to Use the DEI Metrics Inventory</a:t>
            </a:r>
            <a:endParaRPr dirty="0"/>
          </a:p>
        </p:txBody>
      </p:sp>
      <p:sp>
        <p:nvSpPr>
          <p:cNvPr id="277" name="Google Shape;277;p2"/>
          <p:cNvSpPr txBox="1"/>
          <p:nvPr/>
        </p:nvSpPr>
        <p:spPr>
          <a:xfrm>
            <a:off x="582930" y="1238636"/>
            <a:ext cx="14375054" cy="769411"/>
          </a:xfrm>
          <a:prstGeom prst="rect">
            <a:avLst/>
          </a:prstGeom>
          <a:solidFill>
            <a:srgbClr val="E1E4E4"/>
          </a:solidFill>
          <a:ln>
            <a:noFill/>
          </a:ln>
        </p:spPr>
        <p:txBody>
          <a:bodyPr spcFirstLastPara="1" wrap="square" lIns="91425" tIns="91425" rIns="91425" bIns="91425" anchor="t" anchorCtr="0">
            <a:spAutoFit/>
          </a:bodyPr>
          <a:lstStyle/>
          <a:p>
            <a:pPr marL="0" marR="0" lvl="0" indent="0" algn="l" rtl="0">
              <a:spcBef>
                <a:spcPts val="0"/>
              </a:spcBef>
              <a:spcAft>
                <a:spcPts val="0"/>
              </a:spcAft>
              <a:buNone/>
            </a:pPr>
            <a:r>
              <a:rPr lang="en-US" sz="1400" b="1" dirty="0">
                <a:solidFill>
                  <a:schemeClr val="dk1"/>
                </a:solidFill>
                <a:latin typeface="Arial"/>
                <a:ea typeface="Arial"/>
                <a:cs typeface="Arial"/>
                <a:sym typeface="Arial"/>
              </a:rPr>
              <a:t>Overview</a:t>
            </a:r>
            <a:endParaRPr sz="1200" b="1" dirty="0">
              <a:solidFill>
                <a:schemeClr val="dk1"/>
              </a:solidFill>
              <a:latin typeface="Arial"/>
              <a:ea typeface="Arial"/>
              <a:cs typeface="Arial"/>
              <a:sym typeface="Arial"/>
            </a:endParaRPr>
          </a:p>
          <a:p>
            <a:pPr marL="0" marR="0" lvl="0" indent="0" algn="l" rtl="0">
              <a:spcBef>
                <a:spcPts val="0"/>
              </a:spcBef>
              <a:spcAft>
                <a:spcPts val="0"/>
              </a:spcAft>
              <a:buNone/>
            </a:pPr>
            <a:r>
              <a:rPr lang="en-US" sz="1200" dirty="0">
                <a:solidFill>
                  <a:schemeClr val="dk1"/>
                </a:solidFill>
                <a:latin typeface="Arial"/>
                <a:ea typeface="Arial"/>
                <a:cs typeface="Arial"/>
                <a:sym typeface="Arial"/>
              </a:rPr>
              <a:t>This tool is a compilation of metrics to determine diversity, equity and inclusion (DEI) outcomes and progress. It is designed to help you and your teams better assess the metrics you track and report across the different DEI activities in your organization.</a:t>
            </a:r>
            <a:endParaRPr dirty="0"/>
          </a:p>
        </p:txBody>
      </p:sp>
      <p:sp>
        <p:nvSpPr>
          <p:cNvPr id="278" name="Google Shape;278;p2"/>
          <p:cNvSpPr/>
          <p:nvPr/>
        </p:nvSpPr>
        <p:spPr>
          <a:xfrm>
            <a:off x="1502104" y="3741114"/>
            <a:ext cx="4779817" cy="20497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Arial"/>
                <a:ea typeface="Arial"/>
                <a:cs typeface="Arial"/>
                <a:sym typeface="Arial"/>
              </a:rPr>
              <a:t>Understand the four categories of metrics in the DEI metrics inventory.</a:t>
            </a:r>
            <a:endParaRPr/>
          </a:p>
        </p:txBody>
      </p:sp>
      <p:sp>
        <p:nvSpPr>
          <p:cNvPr id="279" name="Google Shape;279;p2"/>
          <p:cNvSpPr/>
          <p:nvPr/>
        </p:nvSpPr>
        <p:spPr>
          <a:xfrm>
            <a:off x="8326582" y="3741114"/>
            <a:ext cx="4779818" cy="20497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Arial"/>
                <a:ea typeface="Arial"/>
                <a:cs typeface="Arial"/>
                <a:sym typeface="Arial"/>
              </a:rPr>
              <a:t>Understand use and relative importance of each metric to inform your DEI strategy.</a:t>
            </a:r>
            <a:endParaRPr/>
          </a:p>
        </p:txBody>
      </p:sp>
      <p:sp>
        <p:nvSpPr>
          <p:cNvPr id="280" name="Google Shape;280;p2"/>
          <p:cNvSpPr/>
          <p:nvPr/>
        </p:nvSpPr>
        <p:spPr>
          <a:xfrm>
            <a:off x="582930" y="2720686"/>
            <a:ext cx="10622133" cy="451231"/>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1600" b="1">
                <a:solidFill>
                  <a:schemeClr val="dk1"/>
                </a:solidFill>
                <a:latin typeface="Arial"/>
                <a:ea typeface="Arial"/>
                <a:cs typeface="Arial"/>
                <a:sym typeface="Arial"/>
              </a:rPr>
              <a:t>Tool Roadmap</a:t>
            </a:r>
            <a:endParaRPr sz="1600">
              <a:solidFill>
                <a:srgbClr val="000000"/>
              </a:solidFill>
              <a:latin typeface="Arial"/>
              <a:ea typeface="Arial"/>
              <a:cs typeface="Arial"/>
              <a:sym typeface="Arial"/>
            </a:endParaRPr>
          </a:p>
          <a:p>
            <a:pPr marL="0" marR="0" lvl="0" indent="0" algn="l" rtl="0">
              <a:lnSpc>
                <a:spcPct val="150000"/>
              </a:lnSpc>
              <a:spcBef>
                <a:spcPts val="0"/>
              </a:spcBef>
              <a:spcAft>
                <a:spcPts val="0"/>
              </a:spcAft>
              <a:buNone/>
            </a:pPr>
            <a:endParaRPr sz="1800">
              <a:solidFill>
                <a:schemeClr val="dk1"/>
              </a:solidFill>
              <a:latin typeface="Arial"/>
              <a:ea typeface="Arial"/>
              <a:cs typeface="Arial"/>
              <a:sym typeface="Arial"/>
            </a:endParaRPr>
          </a:p>
        </p:txBody>
      </p:sp>
      <p:sp>
        <p:nvSpPr>
          <p:cNvPr id="281" name="Google Shape;281;p2"/>
          <p:cNvSpPr txBox="1"/>
          <p:nvPr/>
        </p:nvSpPr>
        <p:spPr>
          <a:xfrm>
            <a:off x="1502104" y="6060427"/>
            <a:ext cx="4779816" cy="134504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1400" b="1" dirty="0">
                <a:solidFill>
                  <a:schemeClr val="dk1"/>
                </a:solidFill>
                <a:latin typeface="Arial"/>
                <a:ea typeface="Arial"/>
                <a:cs typeface="Arial"/>
                <a:sym typeface="Arial"/>
              </a:rPr>
              <a:t>Slide 3: </a:t>
            </a:r>
            <a:r>
              <a:rPr lang="en-US" sz="1400" dirty="0">
                <a:solidFill>
                  <a:schemeClr val="dk1"/>
                </a:solidFill>
                <a:latin typeface="Arial"/>
                <a:ea typeface="Arial"/>
                <a:cs typeface="Arial"/>
                <a:sym typeface="Arial"/>
              </a:rPr>
              <a:t> Follow the guidance on this slide to understand the four categories of DEI metrics and questions to consider when benchmarking your organization’s DEI metrics against those provided.</a:t>
            </a:r>
            <a:endParaRPr dirty="0"/>
          </a:p>
        </p:txBody>
      </p:sp>
      <p:sp>
        <p:nvSpPr>
          <p:cNvPr id="282" name="Google Shape;282;p2"/>
          <p:cNvSpPr txBox="1"/>
          <p:nvPr/>
        </p:nvSpPr>
        <p:spPr>
          <a:xfrm>
            <a:off x="8326582" y="6064359"/>
            <a:ext cx="4779818" cy="180045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1400" b="1" dirty="0">
                <a:solidFill>
                  <a:schemeClr val="dk1"/>
                </a:solidFill>
                <a:latin typeface="Arial"/>
                <a:ea typeface="Arial"/>
                <a:cs typeface="Arial"/>
                <a:sym typeface="Arial"/>
              </a:rPr>
              <a:t>Slides 4-9:* </a:t>
            </a:r>
            <a:r>
              <a:rPr lang="en-US" sz="1400" dirty="0">
                <a:solidFill>
                  <a:schemeClr val="dk1"/>
                </a:solidFill>
                <a:latin typeface="Arial"/>
                <a:ea typeface="Arial"/>
                <a:cs typeface="Arial"/>
                <a:sym typeface="Arial"/>
              </a:rPr>
              <a:t>Follow the instructions on these slides to review list of metrics in each category and the use, ease of measurement and importance of each metric in evaluating and informing that DEI activity. </a:t>
            </a:r>
            <a:endParaRPr sz="1400" dirty="0">
              <a:solidFill>
                <a:schemeClr val="dk1"/>
              </a:solidFill>
              <a:latin typeface="Arial"/>
              <a:ea typeface="Arial"/>
              <a:cs typeface="Arial"/>
              <a:sym typeface="Arial"/>
            </a:endParaRPr>
          </a:p>
          <a:p>
            <a:pPr marL="171450" marR="0" lvl="0" indent="-57150" algn="l" rtl="0">
              <a:lnSpc>
                <a:spcPct val="150000"/>
              </a:lnSpc>
              <a:spcBef>
                <a:spcPts val="0"/>
              </a:spcBef>
              <a:spcAft>
                <a:spcPts val="0"/>
              </a:spcAft>
              <a:buClr>
                <a:schemeClr val="dk1"/>
              </a:buClr>
              <a:buSzPts val="1800"/>
              <a:buFont typeface="Arial"/>
              <a:buNone/>
            </a:pPr>
            <a:endParaRPr sz="1800" dirty="0">
              <a:solidFill>
                <a:schemeClr val="dk1"/>
              </a:solidFill>
              <a:latin typeface="Arial"/>
              <a:ea typeface="Arial"/>
              <a:cs typeface="Arial"/>
              <a:sym typeface="Arial"/>
            </a:endParaRPr>
          </a:p>
        </p:txBody>
      </p:sp>
      <p:sp>
        <p:nvSpPr>
          <p:cNvPr id="283" name="Google Shape;283;p2"/>
          <p:cNvSpPr/>
          <p:nvPr/>
        </p:nvSpPr>
        <p:spPr>
          <a:xfrm rot="5400000">
            <a:off x="6861532" y="4548592"/>
            <a:ext cx="885439" cy="684125"/>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Arial"/>
              <a:ea typeface="Arial"/>
              <a:cs typeface="Arial"/>
              <a:sym typeface="Arial"/>
            </a:endParaRPr>
          </a:p>
        </p:txBody>
      </p:sp>
      <p:sp>
        <p:nvSpPr>
          <p:cNvPr id="284" name="Google Shape;284;p2"/>
          <p:cNvSpPr txBox="1"/>
          <p:nvPr/>
        </p:nvSpPr>
        <p:spPr>
          <a:xfrm>
            <a:off x="582930" y="8028714"/>
            <a:ext cx="14375054" cy="738633"/>
          </a:xfrm>
          <a:prstGeom prst="rect">
            <a:avLst/>
          </a:prstGeom>
          <a:solidFill>
            <a:srgbClr val="D3E9FF"/>
          </a:solidFill>
          <a:ln>
            <a:noFill/>
          </a:ln>
        </p:spPr>
        <p:txBody>
          <a:bodyPr spcFirstLastPara="1" wrap="square" lIns="91425" tIns="91425" rIns="91425" bIns="91425" anchor="t" anchorCtr="0">
            <a:spAutoFit/>
          </a:bodyPr>
          <a:lstStyle/>
          <a:p>
            <a:pPr marL="0" marR="0" lvl="0" indent="0" algn="l" rtl="0">
              <a:lnSpc>
                <a:spcPct val="150000"/>
              </a:lnSpc>
              <a:spcBef>
                <a:spcPts val="0"/>
              </a:spcBef>
              <a:spcAft>
                <a:spcPts val="0"/>
              </a:spcAft>
              <a:buNone/>
            </a:pPr>
            <a:r>
              <a:rPr lang="en-US" sz="1200" b="1" dirty="0">
                <a:solidFill>
                  <a:schemeClr val="dk1"/>
                </a:solidFill>
                <a:latin typeface="Arial"/>
                <a:ea typeface="Arial"/>
                <a:cs typeface="Arial"/>
                <a:sym typeface="Arial"/>
              </a:rPr>
              <a:t>* Note:  The ease of measurement and level of importance of each metric is subjective and based on our understanding of a typical organization. (i.e., high ease of measurement means it is easier for the organization to measure). Please feel free to modify this according to your organization’s unique goal, objectives and challenges.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
          <p:cNvSpPr txBox="1">
            <a:spLocks noGrp="1"/>
          </p:cNvSpPr>
          <p:nvPr>
            <p:ph type="title"/>
          </p:nvPr>
        </p:nvSpPr>
        <p:spPr>
          <a:xfrm>
            <a:off x="330199" y="531084"/>
            <a:ext cx="14627784" cy="374023"/>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2"/>
              </a:buClr>
              <a:buSzPts val="2800"/>
              <a:buFont typeface="Arial Black"/>
              <a:buNone/>
            </a:pPr>
            <a:r>
              <a:rPr lang="en-US" sz="2800" dirty="0"/>
              <a:t>The DEI Metrics Inventory</a:t>
            </a:r>
            <a:endParaRPr dirty="0"/>
          </a:p>
        </p:txBody>
      </p:sp>
      <p:sp>
        <p:nvSpPr>
          <p:cNvPr id="290" name="Google Shape;290;p3"/>
          <p:cNvSpPr txBox="1"/>
          <p:nvPr/>
        </p:nvSpPr>
        <p:spPr>
          <a:xfrm>
            <a:off x="330199" y="993160"/>
            <a:ext cx="14912641" cy="738664"/>
          </a:xfrm>
          <a:prstGeom prst="rect">
            <a:avLst/>
          </a:prstGeom>
          <a:solidFill>
            <a:srgbClr val="E1E4E4"/>
          </a:solidFill>
          <a:ln>
            <a:noFill/>
          </a:ln>
        </p:spPr>
        <p:txBody>
          <a:bodyPr spcFirstLastPara="1" wrap="square" lIns="91425" tIns="91425" rIns="91425" bIns="91425" anchor="t" anchorCtr="0">
            <a:spAutoFit/>
          </a:bodyPr>
          <a:lstStyle/>
          <a:p>
            <a:pPr marL="0" marR="0" lvl="0" indent="0" algn="l" rtl="0">
              <a:spcBef>
                <a:spcPts val="0"/>
              </a:spcBef>
              <a:spcAft>
                <a:spcPts val="0"/>
              </a:spcAft>
              <a:buNone/>
            </a:pPr>
            <a:r>
              <a:rPr lang="en-US" sz="1200" b="1">
                <a:solidFill>
                  <a:srgbClr val="0C0C0C"/>
                </a:solidFill>
                <a:latin typeface="Arial"/>
                <a:ea typeface="Arial"/>
                <a:cs typeface="Arial"/>
                <a:sym typeface="Arial"/>
              </a:rPr>
              <a:t>Instructions: </a:t>
            </a:r>
            <a:r>
              <a:rPr lang="en-US" sz="1200">
                <a:solidFill>
                  <a:srgbClr val="0C0C0C"/>
                </a:solidFill>
                <a:latin typeface="Arial"/>
                <a:ea typeface="Arial"/>
                <a:cs typeface="Arial"/>
                <a:sym typeface="Arial"/>
              </a:rPr>
              <a:t>Review the table on this page to understand the different categories and subcategories of DEI metrics based on an organization’s DEI activities. Keep in mind the questions  below when you benchmark your organization’s metrics against those in this resource. You can find a full list of the metrics under each sub-category as well as the use, ease of measurement and relative importance of each metric in the following slides.  </a:t>
            </a:r>
            <a:endParaRPr/>
          </a:p>
        </p:txBody>
      </p:sp>
      <p:sp>
        <p:nvSpPr>
          <p:cNvPr id="291" name="Google Shape;291;p3"/>
          <p:cNvSpPr txBox="1"/>
          <p:nvPr/>
        </p:nvSpPr>
        <p:spPr>
          <a:xfrm>
            <a:off x="330199" y="1635211"/>
            <a:ext cx="14884400" cy="1292662"/>
          </a:xfrm>
          <a:prstGeom prst="rect">
            <a:avLst/>
          </a:prstGeom>
          <a:solidFill>
            <a:srgbClr val="D3E9FF"/>
          </a:solidFill>
          <a:ln>
            <a:noFill/>
          </a:ln>
        </p:spPr>
        <p:txBody>
          <a:bodyPr spcFirstLastPara="1" wrap="square" lIns="91425" tIns="91425" rIns="91425" bIns="91425"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Questions to Consider: </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Arial"/>
                <a:ea typeface="Arial"/>
                <a:cs typeface="Arial"/>
                <a:sym typeface="Arial"/>
              </a:rPr>
              <a:t>If you do not track all the metrics listed below, which of the categories would you prioritize based on your DEI strategy?</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Arial"/>
                <a:ea typeface="Arial"/>
                <a:cs typeface="Arial"/>
                <a:sym typeface="Arial"/>
              </a:rPr>
              <a:t>How would you adapt these metrics to best demonstrate current DEI progress at your organization?</a:t>
            </a:r>
            <a:endParaRPr sz="120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Arial"/>
                <a:ea typeface="Arial"/>
                <a:cs typeface="Arial"/>
                <a:sym typeface="Arial"/>
              </a:rPr>
              <a:t>What goals can you set to ensure these metrics highlight your organizational DEI successes and challenges?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Arial"/>
                <a:ea typeface="Arial"/>
                <a:cs typeface="Arial"/>
                <a:sym typeface="Arial"/>
              </a:rPr>
              <a:t>Which of these metrics are important for you to communicate to key stakeholders about DEI progress?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Arial"/>
                <a:ea typeface="Arial"/>
                <a:cs typeface="Arial"/>
                <a:sym typeface="Arial"/>
              </a:rPr>
              <a:t>Which DEI metrics best reflect attitudes/behaviors/outcomes you want to measure?</a:t>
            </a:r>
            <a:endParaRPr sz="1200">
              <a:solidFill>
                <a:schemeClr val="dk1"/>
              </a:solidFill>
              <a:latin typeface="Arial"/>
              <a:ea typeface="Arial"/>
              <a:cs typeface="Arial"/>
              <a:sym typeface="Arial"/>
            </a:endParaRPr>
          </a:p>
        </p:txBody>
      </p:sp>
      <p:graphicFrame>
        <p:nvGraphicFramePr>
          <p:cNvPr id="292" name="Google Shape;292;p3"/>
          <p:cNvGraphicFramePr/>
          <p:nvPr>
            <p:extLst>
              <p:ext uri="{D42A27DB-BD31-4B8C-83A1-F6EECF244321}">
                <p14:modId xmlns:p14="http://schemas.microsoft.com/office/powerpoint/2010/main" val="4180735853"/>
              </p:ext>
            </p:extLst>
          </p:nvPr>
        </p:nvGraphicFramePr>
        <p:xfrm>
          <a:off x="346897" y="3015926"/>
          <a:ext cx="14884400" cy="6107080"/>
        </p:xfrm>
        <a:graphic>
          <a:graphicData uri="http://schemas.openxmlformats.org/drawingml/2006/table">
            <a:tbl>
              <a:tblPr firstRow="1" bandRow="1">
                <a:noFill/>
                <a:tableStyleId>{7DA8AC39-9B89-4EFF-BEC7-32F5C4C0AECA}</a:tableStyleId>
              </a:tblPr>
              <a:tblGrid>
                <a:gridCol w="3721100">
                  <a:extLst>
                    <a:ext uri="{9D8B030D-6E8A-4147-A177-3AD203B41FA5}">
                      <a16:colId xmlns:a16="http://schemas.microsoft.com/office/drawing/2014/main" xmlns="" val="20000"/>
                    </a:ext>
                  </a:extLst>
                </a:gridCol>
                <a:gridCol w="3721100">
                  <a:extLst>
                    <a:ext uri="{9D8B030D-6E8A-4147-A177-3AD203B41FA5}">
                      <a16:colId xmlns:a16="http://schemas.microsoft.com/office/drawing/2014/main" xmlns="" val="20001"/>
                    </a:ext>
                  </a:extLst>
                </a:gridCol>
                <a:gridCol w="3728125">
                  <a:extLst>
                    <a:ext uri="{9D8B030D-6E8A-4147-A177-3AD203B41FA5}">
                      <a16:colId xmlns:a16="http://schemas.microsoft.com/office/drawing/2014/main" xmlns="" val="20002"/>
                    </a:ext>
                  </a:extLst>
                </a:gridCol>
                <a:gridCol w="3714075">
                  <a:extLst>
                    <a:ext uri="{9D8B030D-6E8A-4147-A177-3AD203B41FA5}">
                      <a16:colId xmlns:a16="http://schemas.microsoft.com/office/drawing/2014/main" xmlns="" val="20003"/>
                    </a:ext>
                  </a:extLst>
                </a:gridCol>
              </a:tblGrid>
              <a:tr h="346350">
                <a:tc>
                  <a:txBody>
                    <a:bodyPr/>
                    <a:lstStyle/>
                    <a:p>
                      <a:pPr marL="0" marR="0" lvl="0" indent="0" algn="l" rtl="0">
                        <a:spcBef>
                          <a:spcPts val="0"/>
                        </a:spcBef>
                        <a:spcAft>
                          <a:spcPts val="0"/>
                        </a:spcAft>
                        <a:buNone/>
                      </a:pPr>
                      <a:r>
                        <a:rPr lang="en-US" sz="1400" b="1" u="none" strike="noStrike" cap="none" dirty="0">
                          <a:solidFill>
                            <a:schemeClr val="lt1"/>
                          </a:solidFill>
                        </a:rPr>
                        <a:t>Shape and Execute DEI Strategy</a:t>
                      </a:r>
                      <a:endParaRPr dirty="0"/>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dk2"/>
                    </a:solidFill>
                  </a:tcPr>
                </a:tc>
                <a:tc>
                  <a:txBody>
                    <a:bodyPr/>
                    <a:lstStyle/>
                    <a:p>
                      <a:pPr marL="0" marR="0" lvl="0" indent="0" algn="l" rtl="0">
                        <a:spcBef>
                          <a:spcPts val="0"/>
                        </a:spcBef>
                        <a:spcAft>
                          <a:spcPts val="0"/>
                        </a:spcAft>
                        <a:buNone/>
                      </a:pPr>
                      <a:r>
                        <a:rPr lang="en-US" sz="1400" b="1" u="none" strike="noStrike" cap="none">
                          <a:solidFill>
                            <a:schemeClr val="lt1"/>
                          </a:solidFill>
                        </a:rPr>
                        <a:t>Drive Leadership Accountability </a:t>
                      </a:r>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dk2"/>
                    </a:solidFill>
                  </a:tcPr>
                </a:tc>
                <a:tc>
                  <a:txBody>
                    <a:bodyPr/>
                    <a:lstStyle/>
                    <a:p>
                      <a:pPr marL="0" marR="0" lvl="0" indent="0" algn="l" rtl="0">
                        <a:spcBef>
                          <a:spcPts val="0"/>
                        </a:spcBef>
                        <a:spcAft>
                          <a:spcPts val="0"/>
                        </a:spcAft>
                        <a:buNone/>
                      </a:pPr>
                      <a:r>
                        <a:rPr lang="en-US" sz="1400" b="1" u="none" strike="noStrike" cap="none">
                          <a:solidFill>
                            <a:schemeClr val="lt1"/>
                          </a:solidFill>
                        </a:rPr>
                        <a:t>Create DEI Structure and Governance </a:t>
                      </a:r>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dk2"/>
                    </a:solidFill>
                  </a:tcPr>
                </a:tc>
                <a:tc>
                  <a:txBody>
                    <a:bodyPr/>
                    <a:lstStyle/>
                    <a:p>
                      <a:pPr marL="0" marR="0" lvl="0" indent="0" algn="l" rtl="0">
                        <a:spcBef>
                          <a:spcPts val="0"/>
                        </a:spcBef>
                        <a:spcAft>
                          <a:spcPts val="0"/>
                        </a:spcAft>
                        <a:buNone/>
                      </a:pPr>
                      <a:r>
                        <a:rPr lang="en-US" sz="1400" b="1" u="none" strike="noStrike" cap="none">
                          <a:solidFill>
                            <a:schemeClr val="lt1"/>
                          </a:solidFill>
                        </a:rPr>
                        <a:t>Drive Culture Change to Advance DEI</a:t>
                      </a:r>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dk2"/>
                    </a:solidFill>
                  </a:tcPr>
                </a:tc>
                <a:extLst>
                  <a:ext uri="{0D108BD9-81ED-4DB2-BD59-A6C34878D82A}">
                    <a16:rowId xmlns:a16="http://schemas.microsoft.com/office/drawing/2014/main" xmlns="" val="10000"/>
                  </a:ext>
                </a:extLst>
              </a:tr>
              <a:tr h="5657175">
                <a:tc>
                  <a:txBody>
                    <a:bodyPr/>
                    <a:lstStyle/>
                    <a:p>
                      <a:pPr marL="0" marR="0" lvl="0" indent="0" algn="l" rtl="0">
                        <a:spcBef>
                          <a:spcPts val="0"/>
                        </a:spcBef>
                        <a:spcAft>
                          <a:spcPts val="0"/>
                        </a:spcAft>
                        <a:buClr>
                          <a:schemeClr val="dk1"/>
                        </a:buClr>
                        <a:buSzPts val="1200"/>
                        <a:buFont typeface="Arial"/>
                        <a:buNone/>
                      </a:pPr>
                      <a:endParaRPr sz="1200" b="0" i="0" u="sng" strike="noStrike" cap="none"/>
                    </a:p>
                    <a:p>
                      <a:pPr marL="0" marR="0" lvl="0" indent="0" algn="l" rtl="0">
                        <a:spcBef>
                          <a:spcPts val="0"/>
                        </a:spcBef>
                        <a:spcAft>
                          <a:spcPts val="0"/>
                        </a:spcAft>
                        <a:buNone/>
                      </a:pPr>
                      <a:r>
                        <a:rPr lang="en-US" sz="1200" b="0" i="0" u="sng" strike="noStrike" cap="none"/>
                        <a:t>Budget and Headcount</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None/>
                      </a:pPr>
                      <a:r>
                        <a:rPr lang="en-US" sz="1200" b="0" i="0" u="sng" strike="noStrike" cap="none"/>
                        <a:t>Government Requirements</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None/>
                      </a:pPr>
                      <a:r>
                        <a:rPr lang="en-US" sz="1200" b="0" i="0" u="sng" strike="noStrike" cap="none"/>
                        <a:t>Talent Process Review</a:t>
                      </a:r>
                      <a:endParaRPr/>
                    </a:p>
                    <a:p>
                      <a:pPr marL="0" marR="0" lvl="0" indent="0" algn="l" rtl="0">
                        <a:spcBef>
                          <a:spcPts val="0"/>
                        </a:spcBef>
                        <a:spcAft>
                          <a:spcPts val="0"/>
                        </a:spcAft>
                        <a:buClr>
                          <a:schemeClr val="dk1"/>
                        </a:buClr>
                        <a:buSzPts val="1200"/>
                        <a:buFont typeface="Arial"/>
                        <a:buNone/>
                      </a:pPr>
                      <a:endParaRPr sz="1200" b="0" i="0" u="sng" strike="noStrike" cap="none">
                        <a:highlight>
                          <a:srgbClr val="FFFF00"/>
                        </a:highlight>
                      </a:endParaRPr>
                    </a:p>
                  </a:txBody>
                  <a:tcPr marL="91450" marR="91450" marT="45725" marB="45725">
                    <a:lnT w="12700" cap="flat" cmpd="sng">
                      <a:solidFill>
                        <a:schemeClr val="dk1"/>
                      </a:solidFill>
                      <a:prstDash val="solid"/>
                      <a:round/>
                      <a:headEnd type="none" w="sm" len="sm"/>
                      <a:tailEnd type="none" w="sm" len="sm"/>
                    </a:lnT>
                  </a:tcPr>
                </a:tc>
                <a:tc>
                  <a:txBody>
                    <a:bodyPr/>
                    <a:lstStyle/>
                    <a:p>
                      <a:pPr marL="0" marR="0" lvl="0" indent="0" algn="l" rtl="0">
                        <a:spcBef>
                          <a:spcPts val="0"/>
                        </a:spcBef>
                        <a:spcAft>
                          <a:spcPts val="0"/>
                        </a:spcAft>
                        <a:buNone/>
                      </a:pPr>
                      <a:endParaRPr sz="1200" b="0" i="0" u="sng" strike="noStrike" cap="none">
                        <a:highlight>
                          <a:srgbClr val="FFFF00"/>
                        </a:highlight>
                      </a:endParaRPr>
                    </a:p>
                    <a:p>
                      <a:pPr marL="0" marR="0" lvl="0" indent="0" algn="l" rtl="0">
                        <a:spcBef>
                          <a:spcPts val="0"/>
                        </a:spcBef>
                        <a:spcAft>
                          <a:spcPts val="0"/>
                        </a:spcAft>
                        <a:buNone/>
                      </a:pPr>
                      <a:r>
                        <a:rPr lang="en-US" sz="1200" b="0" i="0" u="sng" strike="noStrike" cap="none"/>
                        <a:t>Mentorship and Sponsorship Programs</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None/>
                      </a:pPr>
                      <a:r>
                        <a:rPr lang="en-US" sz="1200" b="0" i="0" u="sng" strike="noStrike" cap="none"/>
                        <a:t>DEI Training</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None/>
                      </a:pPr>
                      <a:r>
                        <a:rPr lang="en-US" sz="1200" b="0" i="0" u="sng" strike="noStrike" cap="none"/>
                        <a:t>Resource Group Sponsorship</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None/>
                      </a:pPr>
                      <a:r>
                        <a:rPr lang="en-US" sz="1200" b="0" i="0" u="sng" strike="noStrike" cap="none"/>
                        <a:t>Events</a:t>
                      </a:r>
                      <a:endParaRPr/>
                    </a:p>
                    <a:p>
                      <a:pPr marL="0" marR="0" lvl="0" indent="0" algn="l" rtl="0">
                        <a:spcBef>
                          <a:spcPts val="0"/>
                        </a:spcBef>
                        <a:spcAft>
                          <a:spcPts val="0"/>
                        </a:spcAft>
                        <a:buNone/>
                      </a:pPr>
                      <a:endParaRPr sz="1200" b="0" i="0" u="sng" strike="noStrike" cap="none"/>
                    </a:p>
                    <a:p>
                      <a:pPr marL="0" marR="0" lvl="0" indent="0" algn="l" rtl="0">
                        <a:spcBef>
                          <a:spcPts val="0"/>
                        </a:spcBef>
                        <a:spcAft>
                          <a:spcPts val="0"/>
                        </a:spcAft>
                        <a:buClr>
                          <a:schemeClr val="dk1"/>
                        </a:buClr>
                        <a:buSzPts val="1200"/>
                        <a:buFont typeface="Arial"/>
                        <a:buNone/>
                      </a:pPr>
                      <a:r>
                        <a:rPr lang="en-US" sz="1200" b="0" i="0" u="sng" strike="noStrike" cap="none"/>
                        <a:t>DEI Objectives</a:t>
                      </a:r>
                      <a:endParaRPr/>
                    </a:p>
                    <a:p>
                      <a:pPr marL="0" marR="0" lvl="0" indent="0" algn="l" rtl="0">
                        <a:spcBef>
                          <a:spcPts val="0"/>
                        </a:spcBef>
                        <a:spcAft>
                          <a:spcPts val="0"/>
                        </a:spcAft>
                        <a:buClr>
                          <a:schemeClr val="dk1"/>
                        </a:buClr>
                        <a:buSzPts val="1200"/>
                        <a:buFont typeface="Arial"/>
                        <a:buNone/>
                      </a:pPr>
                      <a:endParaRPr sz="1200" b="0" i="0" u="sng" strike="noStrike" cap="none"/>
                    </a:p>
                    <a:p>
                      <a:pPr marL="0" marR="0" lvl="0" indent="0" algn="l" rtl="0">
                        <a:spcBef>
                          <a:spcPts val="0"/>
                        </a:spcBef>
                        <a:spcAft>
                          <a:spcPts val="0"/>
                        </a:spcAft>
                        <a:buClr>
                          <a:schemeClr val="dk1"/>
                        </a:buClr>
                        <a:buSzPts val="1200"/>
                        <a:buFont typeface="Arial"/>
                        <a:buNone/>
                      </a:pPr>
                      <a:r>
                        <a:rPr lang="en-US" sz="1200" b="0" i="0" u="sng" strike="noStrike" cap="none"/>
                        <a:t>Leader Talent Outcomes</a:t>
                      </a:r>
                      <a:endParaRPr/>
                    </a:p>
                    <a:p>
                      <a:pPr marL="0" marR="0" lvl="0" indent="0" algn="l" rtl="0">
                        <a:spcBef>
                          <a:spcPts val="0"/>
                        </a:spcBef>
                        <a:spcAft>
                          <a:spcPts val="0"/>
                        </a:spcAft>
                        <a:buNone/>
                      </a:pPr>
                      <a:endParaRPr sz="1200" b="0" i="0" u="sng" strike="noStrike" cap="none">
                        <a:highlight>
                          <a:srgbClr val="FFFF00"/>
                        </a:highlight>
                      </a:endParaRPr>
                    </a:p>
                  </a:txBody>
                  <a:tcPr marL="91450" marR="91450" marT="45725" marB="45725">
                    <a:lnT w="12700" cap="flat" cmpd="sng">
                      <a:solidFill>
                        <a:schemeClr val="dk1"/>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chemeClr val="dk1"/>
                        </a:buClr>
                        <a:buSzPts val="1200"/>
                        <a:buFont typeface="Arial"/>
                        <a:buNone/>
                      </a:pPr>
                      <a:endParaRPr sz="1200" b="0" i="0" u="sng" strike="noStrike" cap="none" dirty="0">
                        <a:highlight>
                          <a:srgbClr val="FFFF00"/>
                        </a:highlight>
                      </a:endParaRPr>
                    </a:p>
                    <a:p>
                      <a:pPr marL="0" marR="0" lvl="0" indent="0" algn="l" rtl="0">
                        <a:lnSpc>
                          <a:spcPct val="100000"/>
                        </a:lnSpc>
                        <a:spcBef>
                          <a:spcPts val="0"/>
                        </a:spcBef>
                        <a:spcAft>
                          <a:spcPts val="0"/>
                        </a:spcAft>
                        <a:buClr>
                          <a:schemeClr val="dk1"/>
                        </a:buClr>
                        <a:buSzPts val="1200"/>
                        <a:buFont typeface="Arial"/>
                        <a:buNone/>
                      </a:pPr>
                      <a:r>
                        <a:rPr lang="en-US" sz="1200" b="0" i="0" u="sng" strike="noStrike" cap="none" dirty="0"/>
                        <a:t>DEI Council</a:t>
                      </a:r>
                      <a:endParaRPr dirty="0"/>
                    </a:p>
                    <a:p>
                      <a:pPr marL="0" marR="0" lvl="0" indent="0" algn="l" rtl="0">
                        <a:spcBef>
                          <a:spcPts val="0"/>
                        </a:spcBef>
                        <a:spcAft>
                          <a:spcPts val="0"/>
                        </a:spcAft>
                        <a:buClr>
                          <a:schemeClr val="dk1"/>
                        </a:buClr>
                        <a:buSzPts val="1200"/>
                        <a:buFont typeface="Arial"/>
                        <a:buNone/>
                      </a:pPr>
                      <a:endParaRPr sz="1200" b="0" i="0" u="sng" strike="noStrike" cap="none" dirty="0"/>
                    </a:p>
                    <a:p>
                      <a:pPr marL="0" marR="0" lvl="0" indent="0" algn="l" rtl="0">
                        <a:spcBef>
                          <a:spcPts val="0"/>
                        </a:spcBef>
                        <a:spcAft>
                          <a:spcPts val="0"/>
                        </a:spcAft>
                        <a:buNone/>
                      </a:pPr>
                      <a:r>
                        <a:rPr lang="en-US" sz="1200" b="0" i="0" u="sng" strike="noStrike" cap="none" dirty="0"/>
                        <a:t>ERG Participation</a:t>
                      </a:r>
                      <a:endParaRPr dirty="0"/>
                    </a:p>
                    <a:p>
                      <a:pPr marL="0" marR="0" lvl="0" indent="0" algn="l" rtl="0">
                        <a:spcBef>
                          <a:spcPts val="0"/>
                        </a:spcBef>
                        <a:spcAft>
                          <a:spcPts val="0"/>
                        </a:spcAft>
                        <a:buClr>
                          <a:schemeClr val="dk1"/>
                        </a:buClr>
                        <a:buSzPts val="1200"/>
                        <a:buFont typeface="Arial"/>
                        <a:buNone/>
                      </a:pPr>
                      <a:endParaRPr sz="1200" b="0" i="0" u="sng" strike="noStrike" cap="none" dirty="0"/>
                    </a:p>
                    <a:p>
                      <a:pPr marL="0" marR="0" lvl="0" indent="0" algn="l" rtl="0">
                        <a:spcBef>
                          <a:spcPts val="0"/>
                        </a:spcBef>
                        <a:spcAft>
                          <a:spcPts val="0"/>
                        </a:spcAft>
                        <a:buClr>
                          <a:schemeClr val="dk1"/>
                        </a:buClr>
                        <a:buSzPts val="1200"/>
                        <a:buFont typeface="Arial"/>
                        <a:buNone/>
                      </a:pPr>
                      <a:r>
                        <a:rPr lang="en-US" sz="1200" b="0" i="0" u="sng" strike="noStrike" cap="none" dirty="0"/>
                        <a:t>ERG Sponsorship</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ERG Funding</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ERG Community Impact</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ERG Business Impact</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ERG Participant Talent Outcomes</a:t>
                      </a:r>
                      <a:endParaRPr dirty="0"/>
                    </a:p>
                    <a:p>
                      <a:pPr marL="0" marR="0" lvl="0" indent="0" algn="l" rtl="0">
                        <a:spcBef>
                          <a:spcPts val="0"/>
                        </a:spcBef>
                        <a:spcAft>
                          <a:spcPts val="0"/>
                        </a:spcAft>
                        <a:buClr>
                          <a:schemeClr val="dk1"/>
                        </a:buClr>
                        <a:buSzPts val="1200"/>
                        <a:buFont typeface="Arial"/>
                        <a:buNone/>
                      </a:pPr>
                      <a:endParaRPr sz="1200" b="0" i="0" u="sng" strike="noStrike" cap="none" dirty="0"/>
                    </a:p>
                  </a:txBody>
                  <a:tcPr marL="91450" marR="91450" marT="45725" marB="45725">
                    <a:lnT w="12700" cap="flat" cmpd="sng">
                      <a:solidFill>
                        <a:schemeClr val="dk1"/>
                      </a:solidFill>
                      <a:prstDash val="solid"/>
                      <a:round/>
                      <a:headEnd type="none" w="sm" len="sm"/>
                      <a:tailEnd type="none" w="sm" len="sm"/>
                    </a:lnT>
                  </a:tcPr>
                </a:tc>
                <a:tc>
                  <a:txBody>
                    <a:bodyPr/>
                    <a:lstStyle/>
                    <a:p>
                      <a:pPr marL="0" marR="0" lvl="0" indent="0" algn="l" rtl="0">
                        <a:spcBef>
                          <a:spcPts val="0"/>
                        </a:spcBef>
                        <a:spcAft>
                          <a:spcPts val="0"/>
                        </a:spcAft>
                        <a:buNone/>
                      </a:pPr>
                      <a:r>
                        <a:rPr lang="en-US" sz="1200" b="0" i="0" u="sng" strike="noStrike" cap="none" dirty="0"/>
                        <a:t>Inclusive Policies</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External DEI Brand</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Supplier Diversity</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Philanthropic and Community Efforts</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Customer Strategies</a:t>
                      </a:r>
                      <a:endParaRPr dirty="0"/>
                    </a:p>
                    <a:p>
                      <a:pPr marL="0" marR="0" lvl="0" indent="0" algn="l" rtl="0">
                        <a:spcBef>
                          <a:spcPts val="0"/>
                        </a:spcBef>
                        <a:spcAft>
                          <a:spcPts val="0"/>
                        </a:spcAft>
                        <a:buClr>
                          <a:schemeClr val="dk1"/>
                        </a:buClr>
                        <a:buSzPts val="1200"/>
                        <a:buFont typeface="Arial"/>
                        <a:buNone/>
                      </a:pPr>
                      <a:endParaRPr sz="1200" b="0" i="0" u="sng" strike="noStrike" cap="none" dirty="0"/>
                    </a:p>
                    <a:p>
                      <a:pPr marL="0" marR="0" lvl="0" indent="0" algn="l" rtl="0">
                        <a:spcBef>
                          <a:spcPts val="0"/>
                        </a:spcBef>
                        <a:spcAft>
                          <a:spcPts val="0"/>
                        </a:spcAft>
                        <a:buClr>
                          <a:schemeClr val="dk1"/>
                        </a:buClr>
                        <a:buSzPts val="1200"/>
                        <a:buFont typeface="Arial"/>
                        <a:buNone/>
                      </a:pPr>
                      <a:r>
                        <a:rPr lang="en-US" sz="1200" b="0" i="0" u="sng" strike="noStrike" cap="none" dirty="0"/>
                        <a:t>Communications</a:t>
                      </a:r>
                      <a:endParaRPr dirty="0"/>
                    </a:p>
                    <a:p>
                      <a:pPr marL="0" marR="0" lvl="0" indent="0" algn="l" rtl="0">
                        <a:spcBef>
                          <a:spcPts val="0"/>
                        </a:spcBef>
                        <a:spcAft>
                          <a:spcPts val="0"/>
                        </a:spcAft>
                        <a:buClr>
                          <a:schemeClr val="dk1"/>
                        </a:buClr>
                        <a:buSzPts val="1200"/>
                        <a:buFont typeface="Arial"/>
                        <a:buNone/>
                      </a:pPr>
                      <a:endParaRPr sz="1200" b="0" i="0" u="sng" strike="noStrike" cap="none" dirty="0"/>
                    </a:p>
                    <a:p>
                      <a:pPr marL="0" marR="0" lvl="0" indent="0" algn="l" rtl="0">
                        <a:lnSpc>
                          <a:spcPct val="100000"/>
                        </a:lnSpc>
                        <a:spcBef>
                          <a:spcPts val="0"/>
                        </a:spcBef>
                        <a:spcAft>
                          <a:spcPts val="0"/>
                        </a:spcAft>
                        <a:buClr>
                          <a:schemeClr val="dk1"/>
                        </a:buClr>
                        <a:buSzPts val="1200"/>
                        <a:buFont typeface="Arial"/>
                        <a:buNone/>
                      </a:pPr>
                      <a:r>
                        <a:rPr lang="en-US" sz="1200" b="0" i="0" u="sng" strike="noStrike" cap="none" dirty="0"/>
                        <a:t>Misconduct</a:t>
                      </a:r>
                      <a:endParaRPr dirty="0"/>
                    </a:p>
                    <a:p>
                      <a:pPr marL="0" marR="0" lvl="0" indent="0" algn="l" rtl="0">
                        <a:spcBef>
                          <a:spcPts val="0"/>
                        </a:spcBef>
                        <a:spcAft>
                          <a:spcPts val="0"/>
                        </a:spcAft>
                        <a:buNone/>
                      </a:pPr>
                      <a:endParaRPr sz="1200" b="0" i="0" u="sng" strike="noStrike" cap="none" dirty="0">
                        <a:latin typeface="Arial"/>
                        <a:ea typeface="Arial"/>
                        <a:cs typeface="Arial"/>
                        <a:sym typeface="Arial"/>
                      </a:endParaRPr>
                    </a:p>
                    <a:p>
                      <a:pPr marL="0" marR="0" lvl="0" indent="0" algn="l" rtl="0">
                        <a:spcBef>
                          <a:spcPts val="0"/>
                        </a:spcBef>
                        <a:spcAft>
                          <a:spcPts val="0"/>
                        </a:spcAft>
                        <a:buClr>
                          <a:schemeClr val="dk1"/>
                        </a:buClr>
                        <a:buSzPts val="1200"/>
                        <a:buFont typeface="Arial"/>
                        <a:buNone/>
                      </a:pPr>
                      <a:r>
                        <a:rPr lang="en-US" sz="1200" b="0" i="0" u="sng" strike="noStrike" cap="none" dirty="0">
                          <a:latin typeface="Arial"/>
                          <a:ea typeface="Arial"/>
                          <a:cs typeface="Arial"/>
                          <a:sym typeface="Arial"/>
                        </a:rPr>
                        <a:t>Recruiting Metrics</a:t>
                      </a:r>
                      <a:endParaRPr sz="1800" u="none" strike="noStrike" cap="none"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Clr>
                          <a:schemeClr val="dk1"/>
                        </a:buClr>
                        <a:buSzPts val="1200"/>
                        <a:buFont typeface="Arial"/>
                        <a:buNone/>
                      </a:pPr>
                      <a:r>
                        <a:rPr lang="en-US" sz="1200" b="0" i="0" u="sng" strike="noStrike" cap="none" dirty="0"/>
                        <a:t>Representation</a:t>
                      </a:r>
                      <a:endParaRPr sz="1800" u="none" strike="noStrike" cap="none"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Promotion</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Employee Engagement</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Turnover</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DEI Training</a:t>
                      </a:r>
                      <a:endParaRPr dirty="0"/>
                    </a:p>
                    <a:p>
                      <a:pPr marL="171450" marR="0" lvl="0" indent="-95250" algn="l" rtl="0">
                        <a:lnSpc>
                          <a:spcPct val="100000"/>
                        </a:lnSpc>
                        <a:spcBef>
                          <a:spcPts val="0"/>
                        </a:spcBef>
                        <a:spcAft>
                          <a:spcPts val="0"/>
                        </a:spcAft>
                        <a:buClr>
                          <a:schemeClr val="dk1"/>
                        </a:buClr>
                        <a:buSzPts val="1200"/>
                        <a:buFont typeface="Arial"/>
                        <a:buNone/>
                      </a:pPr>
                      <a:endParaRPr sz="1200" b="0" i="0" u="sng" strike="noStrike" cap="none" dirty="0"/>
                    </a:p>
                    <a:p>
                      <a:pPr marL="0" marR="0" lvl="0" indent="0" algn="l" rtl="0">
                        <a:spcBef>
                          <a:spcPts val="0"/>
                        </a:spcBef>
                        <a:spcAft>
                          <a:spcPts val="0"/>
                        </a:spcAft>
                        <a:buNone/>
                      </a:pPr>
                      <a:r>
                        <a:rPr lang="en-US" sz="1200" b="0" i="0" u="sng" strike="noStrike" cap="none" dirty="0"/>
                        <a:t>Compensation</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Development</a:t>
                      </a:r>
                      <a:endParaRPr dirty="0"/>
                    </a:p>
                    <a:p>
                      <a:pPr marL="0" marR="0" lvl="0" indent="0" algn="l" rtl="0">
                        <a:spcBef>
                          <a:spcPts val="0"/>
                        </a:spcBef>
                        <a:spcAft>
                          <a:spcPts val="0"/>
                        </a:spcAft>
                        <a:buNone/>
                      </a:pPr>
                      <a:endParaRPr sz="1200" b="0" i="0" u="sng" strike="noStrike" cap="none" dirty="0"/>
                    </a:p>
                    <a:p>
                      <a:pPr marL="0" marR="0" lvl="0" indent="0" algn="l" rtl="0">
                        <a:spcBef>
                          <a:spcPts val="0"/>
                        </a:spcBef>
                        <a:spcAft>
                          <a:spcPts val="0"/>
                        </a:spcAft>
                        <a:buNone/>
                      </a:pPr>
                      <a:r>
                        <a:rPr lang="en-US" sz="1200" b="0" i="0" u="sng" strike="noStrike" cap="none" dirty="0"/>
                        <a:t>Well-Being</a:t>
                      </a:r>
                      <a:endParaRPr dirty="0"/>
                    </a:p>
                  </a:txBody>
                  <a:tcPr marL="91450" marR="91450" marT="45725" marB="45725">
                    <a:lnT w="12700" cap="flat" cmpd="sng">
                      <a:solidFill>
                        <a:schemeClr val="dk1"/>
                      </a:solidFill>
                      <a:prstDash val="solid"/>
                      <a:round/>
                      <a:headEnd type="none" w="sm" len="sm"/>
                      <a:tailEnd type="none" w="sm" len="sm"/>
                    </a:lnT>
                  </a:tcPr>
                </a:tc>
                <a:extLst>
                  <a:ext uri="{0D108BD9-81ED-4DB2-BD59-A6C34878D82A}">
                    <a16:rowId xmlns:a16="http://schemas.microsoft.com/office/drawing/2014/main" xmlns="" val="10001"/>
                  </a:ext>
                </a:extLst>
              </a:tr>
            </a:tbl>
          </a:graphicData>
        </a:graphic>
      </p:graphicFrame>
      <p:sp>
        <p:nvSpPr>
          <p:cNvPr id="293" name="Google Shape;293;p3"/>
          <p:cNvSpPr txBox="1"/>
          <p:nvPr/>
        </p:nvSpPr>
        <p:spPr>
          <a:xfrm>
            <a:off x="330199" y="3744621"/>
            <a:ext cx="3200400" cy="338554"/>
          </a:xfrm>
          <a:prstGeom prst="rect">
            <a:avLst/>
          </a:prstGeom>
          <a:no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600" i="1">
                <a:solidFill>
                  <a:schemeClr val="dk1"/>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a:solidFill>
                  <a:schemeClr val="accent1"/>
                </a:solidFill>
              </a:rPr>
              <a:t>Shape and Execute DEI Strategy Metrics</a:t>
            </a:r>
            <a:endParaRPr/>
          </a:p>
        </p:txBody>
      </p:sp>
      <p:graphicFrame>
        <p:nvGraphicFramePr>
          <p:cNvPr id="299" name="Google Shape;299;p4"/>
          <p:cNvGraphicFramePr/>
          <p:nvPr/>
        </p:nvGraphicFramePr>
        <p:xfrm>
          <a:off x="582929" y="1670826"/>
          <a:ext cx="13984000" cy="3291880"/>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370850">
                <a:tc>
                  <a:txBody>
                    <a:bodyPr/>
                    <a:lstStyle/>
                    <a:p>
                      <a:pPr marL="0" marR="0" lvl="0" indent="0" algn="l" rtl="0">
                        <a:spcBef>
                          <a:spcPts val="0"/>
                        </a:spcBef>
                        <a:spcAft>
                          <a:spcPts val="0"/>
                        </a:spcAft>
                        <a:buNone/>
                      </a:pPr>
                      <a:r>
                        <a:rPr lang="en-US" sz="1200" b="1" u="none" strike="noStrike" cap="none"/>
                        <a:t>Metric Category and Metrics</a:t>
                      </a:r>
                      <a:endParaRPr sz="1200" b="1"/>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Importance</a:t>
                      </a:r>
                      <a:endParaRPr sz="1200" b="1"/>
                    </a:p>
                  </a:txBody>
                  <a:tcPr marL="91450" marR="91450" marT="45725" marB="45725">
                    <a:solidFill>
                      <a:srgbClr val="A1B3CA"/>
                    </a:solidFill>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en-US" sz="1200" b="1"/>
                        <a:t>DEI Function Resourcing (Budget and Headcount)</a:t>
                      </a:r>
                      <a:endParaRPr/>
                    </a:p>
                    <a:p>
                      <a:pPr marL="171450" marR="0" lvl="0" indent="-171450" algn="l" rtl="0">
                        <a:spcBef>
                          <a:spcPts val="0"/>
                        </a:spcBef>
                        <a:spcAft>
                          <a:spcPts val="0"/>
                        </a:spcAft>
                        <a:buClr>
                          <a:schemeClr val="dk1"/>
                        </a:buClr>
                        <a:buSzPts val="1200"/>
                        <a:buFont typeface="Arial"/>
                        <a:buChar char="•"/>
                      </a:pPr>
                      <a:r>
                        <a:rPr lang="en-US" sz="1200" b="0"/>
                        <a:t>Number of FTEs (Full Time Employees) in the DEI function</a:t>
                      </a:r>
                      <a:endParaRPr/>
                    </a:p>
                    <a:p>
                      <a:pPr marL="171450" marR="0" lvl="0" indent="-171450" algn="l" rtl="0">
                        <a:spcBef>
                          <a:spcPts val="0"/>
                        </a:spcBef>
                        <a:spcAft>
                          <a:spcPts val="0"/>
                        </a:spcAft>
                        <a:buClr>
                          <a:schemeClr val="dk1"/>
                        </a:buClr>
                        <a:buSzPts val="1200"/>
                        <a:buFont typeface="Arial"/>
                        <a:buChar char="•"/>
                      </a:pPr>
                      <a:r>
                        <a:rPr lang="en-US" sz="1200" b="0"/>
                        <a:t>Total budget for the DEI function</a:t>
                      </a:r>
                      <a:endParaRPr/>
                    </a:p>
                    <a:p>
                      <a:pPr marL="171450" marR="0" lvl="0" indent="-171450" algn="l" rtl="0">
                        <a:spcBef>
                          <a:spcPts val="0"/>
                        </a:spcBef>
                        <a:spcAft>
                          <a:spcPts val="0"/>
                        </a:spcAft>
                        <a:buClr>
                          <a:schemeClr val="dk1"/>
                        </a:buClr>
                        <a:buSzPts val="1200"/>
                        <a:buFont typeface="Arial"/>
                        <a:buChar char="•"/>
                      </a:pPr>
                      <a:r>
                        <a:rPr lang="en-US" sz="1200" b="0"/>
                        <a:t>Percentage of budget allocated to specific activities (e.g., resource groups)</a:t>
                      </a:r>
                      <a:endParaRPr/>
                    </a:p>
                    <a:p>
                      <a:pPr marL="171450" marR="0" lvl="0" indent="-171450" algn="l" rtl="0">
                        <a:spcBef>
                          <a:spcPts val="0"/>
                        </a:spcBef>
                        <a:spcAft>
                          <a:spcPts val="0"/>
                        </a:spcAft>
                        <a:buClr>
                          <a:schemeClr val="dk1"/>
                        </a:buClr>
                        <a:buSzPts val="1200"/>
                        <a:buFont typeface="Arial"/>
                        <a:buChar char="•"/>
                      </a:pPr>
                      <a:r>
                        <a:rPr lang="en-US" sz="1200" b="0"/>
                        <a:t>Number of regions covered by the DEI team</a:t>
                      </a:r>
                      <a:endParaRPr/>
                    </a:p>
                  </a:txBody>
                  <a:tcPr marL="91450" marR="91450" marT="45725" marB="45725"/>
                </a:tc>
                <a:tc>
                  <a:txBody>
                    <a:bodyPr/>
                    <a:lstStyle/>
                    <a:p>
                      <a:pPr marL="0" marR="0" lvl="0" indent="0" algn="l" rtl="0">
                        <a:spcBef>
                          <a:spcPts val="0"/>
                        </a:spcBef>
                        <a:spcAft>
                          <a:spcPts val="0"/>
                        </a:spcAft>
                        <a:buNone/>
                      </a:pPr>
                      <a:r>
                        <a:rPr lang="en-US" sz="1200"/>
                        <a:t>Quantify the organization’s financial commitment to the growth of the DEI function and measure it’s increase/decrease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None/>
                      </a:pPr>
                      <a:r>
                        <a:rPr lang="en-US" sz="1200" b="1"/>
                        <a:t>Government Requirements </a:t>
                      </a:r>
                      <a:endParaRPr/>
                    </a:p>
                    <a:p>
                      <a:pPr marL="171450" marR="0" lvl="0" indent="-171450" algn="l" rtl="0">
                        <a:spcBef>
                          <a:spcPts val="0"/>
                        </a:spcBef>
                        <a:spcAft>
                          <a:spcPts val="0"/>
                        </a:spcAft>
                        <a:buClr>
                          <a:schemeClr val="dk1"/>
                        </a:buClr>
                        <a:buSzPts val="1200"/>
                        <a:buFont typeface="Arial"/>
                        <a:buChar char="•"/>
                      </a:pPr>
                      <a:r>
                        <a:rPr lang="en-US" sz="1200" b="0"/>
                        <a:t>Number of EEOC (Equal Employment Employee Commission)- or DEI-related complaints filed against the company (in U.S.)</a:t>
                      </a:r>
                      <a:endParaRPr/>
                    </a:p>
                    <a:p>
                      <a:pPr marL="171450" marR="0" lvl="0" indent="-171450" algn="l" rtl="0">
                        <a:spcBef>
                          <a:spcPts val="0"/>
                        </a:spcBef>
                        <a:spcAft>
                          <a:spcPts val="0"/>
                        </a:spcAft>
                        <a:buClr>
                          <a:schemeClr val="dk1"/>
                        </a:buClr>
                        <a:buSzPts val="1200"/>
                        <a:buFont typeface="Arial"/>
                        <a:buChar char="•"/>
                      </a:pPr>
                      <a:r>
                        <a:rPr lang="en-US" sz="1200" b="0"/>
                        <a:t>Percentage of achievement of government-mandated diversity statistics</a:t>
                      </a:r>
                      <a:endParaRPr/>
                    </a:p>
                  </a:txBody>
                  <a:tcPr marL="91450" marR="91450" marT="45725" marB="45725"/>
                </a:tc>
                <a:tc>
                  <a:txBody>
                    <a:bodyPr/>
                    <a:lstStyle/>
                    <a:p>
                      <a:pPr marL="0" marR="0" lvl="0" indent="0" algn="l" rtl="0">
                        <a:spcBef>
                          <a:spcPts val="0"/>
                        </a:spcBef>
                        <a:spcAft>
                          <a:spcPts val="0"/>
                        </a:spcAft>
                        <a:buNone/>
                      </a:pPr>
                      <a:r>
                        <a:rPr lang="en-US" sz="1200"/>
                        <a:t>Determine if the organization is meeting legal requirements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None/>
                      </a:pPr>
                      <a:r>
                        <a:rPr lang="en-US" sz="1200" b="1"/>
                        <a:t>Talent Process Review </a:t>
                      </a:r>
                      <a:endParaRPr/>
                    </a:p>
                    <a:p>
                      <a:pPr marL="171450" marR="0" lvl="0" indent="-171450" algn="l" rtl="0">
                        <a:spcBef>
                          <a:spcPts val="0"/>
                        </a:spcBef>
                        <a:spcAft>
                          <a:spcPts val="0"/>
                        </a:spcAft>
                        <a:buClr>
                          <a:schemeClr val="dk1"/>
                        </a:buClr>
                        <a:buSzPts val="1200"/>
                        <a:buFont typeface="Arial"/>
                        <a:buChar char="•"/>
                      </a:pPr>
                      <a:r>
                        <a:rPr lang="en-US" sz="1200" b="0"/>
                        <a:t>Percentage of training material evaluated for DEI-related components </a:t>
                      </a:r>
                      <a:endParaRPr/>
                    </a:p>
                    <a:p>
                      <a:pPr marL="171450" marR="0" lvl="0" indent="-171450" algn="l" rtl="0">
                        <a:spcBef>
                          <a:spcPts val="0"/>
                        </a:spcBef>
                        <a:spcAft>
                          <a:spcPts val="0"/>
                        </a:spcAft>
                        <a:buClr>
                          <a:schemeClr val="dk1"/>
                        </a:buClr>
                        <a:buSzPts val="1200"/>
                        <a:buFont typeface="Arial"/>
                        <a:buChar char="•"/>
                      </a:pPr>
                      <a:r>
                        <a:rPr lang="en-US" sz="1200" b="0"/>
                        <a:t>Percentage of job descriptions reviewed to remove biased language    </a:t>
                      </a:r>
                      <a:endParaRPr/>
                    </a:p>
                    <a:p>
                      <a:pPr marL="171450" marR="0" lvl="0" indent="-171450" algn="l" rtl="0">
                        <a:spcBef>
                          <a:spcPts val="0"/>
                        </a:spcBef>
                        <a:spcAft>
                          <a:spcPts val="0"/>
                        </a:spcAft>
                        <a:buClr>
                          <a:schemeClr val="dk1"/>
                        </a:buClr>
                        <a:buSzPts val="1200"/>
                        <a:buFont typeface="Arial"/>
                        <a:buChar char="•"/>
                      </a:pPr>
                      <a:r>
                        <a:rPr lang="en-US" sz="1200" b="0"/>
                        <a:t>Percentage of performance management processes reviewed to ensure underrepresented talent is considered for promotions </a:t>
                      </a:r>
                      <a:endParaRPr/>
                    </a:p>
                  </a:txBody>
                  <a:tcPr marL="91450" marR="91450" marT="45725" marB="45725"/>
                </a:tc>
                <a:tc>
                  <a:txBody>
                    <a:bodyPr/>
                    <a:lstStyle/>
                    <a:p>
                      <a:pPr marL="0" marR="0" lvl="0" indent="0" algn="l" rtl="0">
                        <a:spcBef>
                          <a:spcPts val="0"/>
                        </a:spcBef>
                        <a:spcAft>
                          <a:spcPts val="0"/>
                        </a:spcAft>
                        <a:buNone/>
                      </a:pPr>
                      <a:r>
                        <a:rPr lang="en-US" sz="1200"/>
                        <a:t>Monitor talent processes for DEI specific components and to ensure they are DEI friendly </a:t>
                      </a:r>
                      <a:endParaRPr sz="1200"/>
                    </a:p>
                  </a:txBody>
                  <a:tcPr marL="91450" marR="91450" marT="45725" marB="45725"/>
                </a:tc>
                <a:tc>
                  <a:txBody>
                    <a:bodyPr/>
                    <a:lstStyle/>
                    <a:p>
                      <a:pPr marL="0" marR="0" lvl="0" indent="0" algn="ctr" rtl="0">
                        <a:spcBef>
                          <a:spcPts val="0"/>
                        </a:spcBef>
                        <a:spcAft>
                          <a:spcPts val="0"/>
                        </a:spcAft>
                        <a:buNone/>
                      </a:pPr>
                      <a:r>
                        <a:rPr lang="en-US" sz="1200" i="1"/>
                        <a:t>Low</a:t>
                      </a:r>
                      <a:endParaRPr/>
                    </a:p>
                  </a:txBody>
                  <a:tcPr marL="91450" marR="91450" marT="45725" marB="45725"/>
                </a:tc>
                <a:tc>
                  <a:txBody>
                    <a:bodyPr/>
                    <a:lstStyle/>
                    <a:p>
                      <a:pPr marL="0" marR="0" lvl="0" indent="0" algn="ctr" rtl="0">
                        <a:spcBef>
                          <a:spcPts val="0"/>
                        </a:spcBef>
                        <a:spcAft>
                          <a:spcPts val="0"/>
                        </a:spcAft>
                        <a:buNone/>
                      </a:pPr>
                      <a:r>
                        <a:rPr lang="en-US" sz="1200" i="1"/>
                        <a:t>High </a:t>
                      </a:r>
                      <a:endParaRPr sz="1200" i="1"/>
                    </a:p>
                  </a:txBody>
                  <a:tcPr marL="91450" marR="91450" marT="45725" marB="45725"/>
                </a:tc>
                <a:extLst>
                  <a:ext uri="{0D108BD9-81ED-4DB2-BD59-A6C34878D82A}">
                    <a16:rowId xmlns:a16="http://schemas.microsoft.com/office/drawing/2014/main" xmlns="" val="10003"/>
                  </a:ext>
                </a:extLst>
              </a:tr>
            </a:tbl>
          </a:graphicData>
        </a:graphic>
      </p:graphicFrame>
      <p:sp>
        <p:nvSpPr>
          <p:cNvPr id="300" name="Google Shape;300;p4"/>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 metrics that inform and evaluate efforts to shape and execute DEI strategy. Use it to understand these metrices’ use, ease of measurement and relative importance and to reassess/validate your present metric tracking strategy.</a:t>
            </a:r>
            <a:endParaRPr sz="12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a:solidFill>
                  <a:schemeClr val="accent1"/>
                </a:solidFill>
              </a:rPr>
              <a:t>Drive Leadership Accountability Metrics</a:t>
            </a:r>
            <a:endParaRPr/>
          </a:p>
        </p:txBody>
      </p:sp>
      <p:graphicFrame>
        <p:nvGraphicFramePr>
          <p:cNvPr id="306" name="Google Shape;306;p5"/>
          <p:cNvGraphicFramePr/>
          <p:nvPr/>
        </p:nvGraphicFramePr>
        <p:xfrm>
          <a:off x="582929" y="1670826"/>
          <a:ext cx="13984000" cy="3806665"/>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553500">
                <a:tc>
                  <a:txBody>
                    <a:bodyPr/>
                    <a:lstStyle/>
                    <a:p>
                      <a:pPr marL="0" marR="0" lvl="0" indent="0" algn="l" rtl="0">
                        <a:spcBef>
                          <a:spcPts val="0"/>
                        </a:spcBef>
                        <a:spcAft>
                          <a:spcPts val="0"/>
                        </a:spcAft>
                        <a:buNone/>
                      </a:pPr>
                      <a:r>
                        <a:rPr lang="en-US" sz="1200" b="1"/>
                        <a:t>Metric Category and Metrics</a:t>
                      </a:r>
                      <a:endParaRPr sz="1200" b="1"/>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Importance</a:t>
                      </a:r>
                      <a:endParaRPr sz="1200" b="1"/>
                    </a:p>
                  </a:txBody>
                  <a:tcPr marL="91450" marR="91450" marT="45725" marB="45725">
                    <a:solidFill>
                      <a:srgbClr val="A1B3CA"/>
                    </a:solidFill>
                  </a:tcPr>
                </a:tc>
                <a:extLst>
                  <a:ext uri="{0D108BD9-81ED-4DB2-BD59-A6C34878D82A}">
                    <a16:rowId xmlns:a16="http://schemas.microsoft.com/office/drawing/2014/main" xmlns="" val="10000"/>
                  </a:ext>
                </a:extLst>
              </a:tr>
              <a:tr h="523000">
                <a:tc>
                  <a:txBody>
                    <a:bodyPr/>
                    <a:lstStyle/>
                    <a:p>
                      <a:pPr marL="0" marR="0" lvl="0" indent="0" algn="l" rtl="0">
                        <a:spcBef>
                          <a:spcPts val="0"/>
                        </a:spcBef>
                        <a:spcAft>
                          <a:spcPts val="0"/>
                        </a:spcAft>
                        <a:buNone/>
                      </a:pPr>
                      <a:r>
                        <a:rPr lang="en-US" sz="1200" b="1"/>
                        <a:t>Mentorship and Sponsorship Programs</a:t>
                      </a:r>
                      <a:endParaRPr/>
                    </a:p>
                    <a:p>
                      <a:pPr marL="171450" marR="0" lvl="0" indent="-171450" algn="l" rtl="0">
                        <a:spcBef>
                          <a:spcPts val="0"/>
                        </a:spcBef>
                        <a:spcAft>
                          <a:spcPts val="0"/>
                        </a:spcAft>
                        <a:buClr>
                          <a:schemeClr val="dk1"/>
                        </a:buClr>
                        <a:buSzPts val="1200"/>
                        <a:buFont typeface="Arial"/>
                        <a:buChar char="•"/>
                      </a:pPr>
                      <a:r>
                        <a:rPr lang="en-US" sz="1200" b="0"/>
                        <a:t>Percentage of managers involved in mentoring and sponsorship programs</a:t>
                      </a:r>
                      <a:endParaRPr/>
                    </a:p>
                    <a:p>
                      <a:pPr marL="171450" marR="0" lvl="0" indent="-171450" algn="l" rtl="0">
                        <a:spcBef>
                          <a:spcPts val="0"/>
                        </a:spcBef>
                        <a:spcAft>
                          <a:spcPts val="0"/>
                        </a:spcAft>
                        <a:buClr>
                          <a:schemeClr val="dk1"/>
                        </a:buClr>
                        <a:buSzPts val="1200"/>
                        <a:buFont typeface="Arial"/>
                        <a:buChar char="•"/>
                      </a:pPr>
                      <a:r>
                        <a:rPr lang="en-US" sz="1200" b="0"/>
                        <a:t>Percentage of business or senior leaders involved in mentoring and sponsorship programs</a:t>
                      </a:r>
                      <a:endParaRPr/>
                    </a:p>
                  </a:txBody>
                  <a:tcPr marL="91450" marR="91450" marT="45725" marB="45725"/>
                </a:tc>
                <a:tc>
                  <a:txBody>
                    <a:bodyPr/>
                    <a:lstStyle/>
                    <a:p>
                      <a:pPr marL="0" marR="0" lvl="0" indent="0" algn="l" rtl="0">
                        <a:spcBef>
                          <a:spcPts val="0"/>
                        </a:spcBef>
                        <a:spcAft>
                          <a:spcPts val="0"/>
                        </a:spcAft>
                        <a:buNone/>
                      </a:pPr>
                      <a:r>
                        <a:rPr lang="en-US" sz="1200"/>
                        <a:t>Assess leader accountability in mentoring or sponsoring underrepresented talent and measure its increase/decrease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sz="1800"/>
                    </a:p>
                  </a:txBody>
                  <a:tcPr marL="91450" marR="91450" marT="45725" marB="45725"/>
                </a:tc>
                <a:tc>
                  <a:txBody>
                    <a:bodyPr/>
                    <a:lstStyle/>
                    <a:p>
                      <a:pPr marL="0" marR="0" lvl="0" indent="0" algn="ctr" rtl="0">
                        <a:spcBef>
                          <a:spcPts val="0"/>
                        </a:spcBef>
                        <a:spcAft>
                          <a:spcPts val="0"/>
                        </a:spcAft>
                        <a:buNone/>
                      </a:pPr>
                      <a:r>
                        <a:rPr lang="en-US" sz="1200" i="1"/>
                        <a:t>High</a:t>
                      </a:r>
                      <a:endParaRPr sz="1200" i="1"/>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None/>
                      </a:pPr>
                      <a:r>
                        <a:rPr lang="en-US" sz="1200" b="1"/>
                        <a:t>DEI Training </a:t>
                      </a:r>
                      <a:endParaRPr/>
                    </a:p>
                    <a:p>
                      <a:pPr marL="171450" marR="0" lvl="0" indent="-171450" algn="l" rtl="0">
                        <a:spcBef>
                          <a:spcPts val="0"/>
                        </a:spcBef>
                        <a:spcAft>
                          <a:spcPts val="0"/>
                        </a:spcAft>
                        <a:buClr>
                          <a:schemeClr val="dk1"/>
                        </a:buClr>
                        <a:buSzPts val="1200"/>
                        <a:buFont typeface="Arial"/>
                        <a:buChar char="•"/>
                      </a:pPr>
                      <a:r>
                        <a:rPr lang="en-US" sz="1200" b="0"/>
                        <a:t>Percentage of leaders participating in DEI-specific training</a:t>
                      </a:r>
                      <a:endParaRPr/>
                    </a:p>
                  </a:txBody>
                  <a:tcPr marL="91450" marR="91450" marT="45725" marB="45725"/>
                </a:tc>
                <a:tc>
                  <a:txBody>
                    <a:bodyPr/>
                    <a:lstStyle/>
                    <a:p>
                      <a:pPr marL="0" marR="0" lvl="0" indent="0" algn="l" rtl="0">
                        <a:spcBef>
                          <a:spcPts val="0"/>
                        </a:spcBef>
                        <a:spcAft>
                          <a:spcPts val="0"/>
                        </a:spcAft>
                        <a:buNone/>
                      </a:pPr>
                      <a:r>
                        <a:rPr lang="en-US" sz="1200"/>
                        <a:t>Track leader commitment to understanding and furthering DEI objectives and outcomes and the organization's capability to train leaders in DEI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sz="1800"/>
                    </a:p>
                  </a:txBody>
                  <a:tcPr marL="91450" marR="91450" marT="45725" marB="45725"/>
                </a:tc>
                <a:tc>
                  <a:txBody>
                    <a:bodyPr/>
                    <a:lstStyle/>
                    <a:p>
                      <a:pPr marL="0" marR="0" lvl="0" indent="0" algn="ctr" rtl="0">
                        <a:spcBef>
                          <a:spcPts val="0"/>
                        </a:spcBef>
                        <a:spcAft>
                          <a:spcPts val="0"/>
                        </a:spcAft>
                        <a:buNone/>
                      </a:pPr>
                      <a:r>
                        <a:rPr lang="en-US" sz="1200" i="1"/>
                        <a:t>Medium</a:t>
                      </a:r>
                      <a:endParaRPr sz="1200" i="1"/>
                    </a:p>
                  </a:txBody>
                  <a:tcPr marL="91450" marR="91450" marT="45725" marB="45725"/>
                </a:tc>
                <a:extLst>
                  <a:ext uri="{0D108BD9-81ED-4DB2-BD59-A6C34878D82A}">
                    <a16:rowId xmlns:a16="http://schemas.microsoft.com/office/drawing/2014/main" xmlns="" val="10002"/>
                  </a:ext>
                </a:extLst>
              </a:tr>
              <a:tr h="509925">
                <a:tc>
                  <a:txBody>
                    <a:bodyPr/>
                    <a:lstStyle/>
                    <a:p>
                      <a:pPr marL="0" marR="0" lvl="0" indent="0" algn="l" rtl="0">
                        <a:spcBef>
                          <a:spcPts val="0"/>
                        </a:spcBef>
                        <a:spcAft>
                          <a:spcPts val="0"/>
                        </a:spcAft>
                        <a:buNone/>
                      </a:pPr>
                      <a:r>
                        <a:rPr lang="en-US" sz="1200" b="1"/>
                        <a:t>Events</a:t>
                      </a:r>
                      <a:endParaRPr sz="1200"/>
                    </a:p>
                    <a:p>
                      <a:pPr marL="171450" marR="0" lvl="0" indent="-171450" algn="l" rtl="0">
                        <a:spcBef>
                          <a:spcPts val="0"/>
                        </a:spcBef>
                        <a:spcAft>
                          <a:spcPts val="0"/>
                        </a:spcAft>
                        <a:buClr>
                          <a:schemeClr val="dk1"/>
                        </a:buClr>
                        <a:buSzPts val="1200"/>
                        <a:buFont typeface="Arial"/>
                        <a:buChar char="•"/>
                      </a:pPr>
                      <a:r>
                        <a:rPr lang="en-US" sz="1200" b="0"/>
                        <a:t>Number of DEI-specific events attended by senior leaders</a:t>
                      </a:r>
                      <a:endParaRPr/>
                    </a:p>
                  </a:txBody>
                  <a:tcPr marL="91450" marR="91450" marT="45725" marB="45725"/>
                </a:tc>
                <a:tc>
                  <a:txBody>
                    <a:bodyPr/>
                    <a:lstStyle/>
                    <a:p>
                      <a:pPr marL="0" marR="0" lvl="0" indent="0" algn="l" rtl="0">
                        <a:spcBef>
                          <a:spcPts val="0"/>
                        </a:spcBef>
                        <a:spcAft>
                          <a:spcPts val="0"/>
                        </a:spcAft>
                        <a:buNone/>
                      </a:pPr>
                      <a:r>
                        <a:rPr lang="en-US" sz="1200"/>
                        <a:t>Gauge leader participation in DEI efforts and monitor its increase/decrease</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Low</a:t>
                      </a:r>
                      <a:endParaRPr sz="1200" i="1"/>
                    </a:p>
                  </a:txBody>
                  <a:tcPr marL="91450" marR="91450" marT="45725" marB="45725"/>
                </a:tc>
                <a:extLst>
                  <a:ext uri="{0D108BD9-81ED-4DB2-BD59-A6C34878D82A}">
                    <a16:rowId xmlns:a16="http://schemas.microsoft.com/office/drawing/2014/main" xmlns="" val="10003"/>
                  </a:ext>
                </a:extLst>
              </a:tr>
              <a:tr h="370850">
                <a:tc>
                  <a:txBody>
                    <a:bodyPr/>
                    <a:lstStyle/>
                    <a:p>
                      <a:pPr marL="0" marR="0" lvl="0" indent="0" algn="l" rtl="0">
                        <a:spcBef>
                          <a:spcPts val="0"/>
                        </a:spcBef>
                        <a:spcAft>
                          <a:spcPts val="0"/>
                        </a:spcAft>
                        <a:buNone/>
                      </a:pPr>
                      <a:r>
                        <a:rPr lang="en-US" sz="1200" b="1"/>
                        <a:t>DEI Objectives</a:t>
                      </a:r>
                      <a:endParaRPr sz="1200"/>
                    </a:p>
                    <a:p>
                      <a:pPr marL="171450" marR="0" lvl="0" indent="-171450" algn="l" rtl="0">
                        <a:spcBef>
                          <a:spcPts val="0"/>
                        </a:spcBef>
                        <a:spcAft>
                          <a:spcPts val="0"/>
                        </a:spcAft>
                        <a:buClr>
                          <a:schemeClr val="dk1"/>
                        </a:buClr>
                        <a:buSzPts val="1200"/>
                        <a:buFont typeface="Arial"/>
                        <a:buChar char="•"/>
                      </a:pPr>
                      <a:r>
                        <a:rPr lang="en-US" sz="1200" b="0"/>
                        <a:t>Percentage of leaders achieving DEI MBOs or KPIs across the firm</a:t>
                      </a:r>
                      <a:endParaRPr/>
                    </a:p>
                  </a:txBody>
                  <a:tcPr marL="91450" marR="91450" marT="45725" marB="45725"/>
                </a:tc>
                <a:tc>
                  <a:txBody>
                    <a:bodyPr/>
                    <a:lstStyle/>
                    <a:p>
                      <a:pPr marL="0" marR="0" lvl="0" indent="0" algn="l" rtl="0">
                        <a:spcBef>
                          <a:spcPts val="0"/>
                        </a:spcBef>
                        <a:spcAft>
                          <a:spcPts val="0"/>
                        </a:spcAft>
                        <a:buNone/>
                      </a:pPr>
                      <a:r>
                        <a:rPr lang="en-US" sz="1200"/>
                        <a:t>Assess leader effectiveness in achieving DEI goals through their performance reviews </a:t>
                      </a:r>
                      <a:endParaRPr sz="1200"/>
                    </a:p>
                  </a:txBody>
                  <a:tcPr marL="91450" marR="91450" marT="45725" marB="45725"/>
                </a:tc>
                <a:tc>
                  <a:txBody>
                    <a:bodyPr/>
                    <a:lstStyle/>
                    <a:p>
                      <a:pPr marL="0" marR="0" lvl="0" indent="0" algn="ctr" rtl="0">
                        <a:spcBef>
                          <a:spcPts val="0"/>
                        </a:spcBef>
                        <a:spcAft>
                          <a:spcPts val="0"/>
                        </a:spcAft>
                        <a:buNone/>
                      </a:pPr>
                      <a:r>
                        <a:rPr lang="en-US" sz="1200" i="1"/>
                        <a:t>Low</a:t>
                      </a:r>
                      <a:endParaRPr/>
                    </a:p>
                  </a:txBody>
                  <a:tcPr marL="91450" marR="91450" marT="45725" marB="45725"/>
                </a:tc>
                <a:tc>
                  <a:txBody>
                    <a:bodyPr/>
                    <a:lstStyle/>
                    <a:p>
                      <a:pPr marL="0" marR="0" lvl="0" indent="0" algn="ctr" rtl="0">
                        <a:spcBef>
                          <a:spcPts val="0"/>
                        </a:spcBef>
                        <a:spcAft>
                          <a:spcPts val="0"/>
                        </a:spcAft>
                        <a:buNone/>
                      </a:pPr>
                      <a:r>
                        <a:rPr lang="en-US" sz="1200" i="1"/>
                        <a:t>High </a:t>
                      </a:r>
                      <a:endParaRPr sz="1200" i="1"/>
                    </a:p>
                  </a:txBody>
                  <a:tcPr marL="91450" marR="91450" marT="45725" marB="45725"/>
                </a:tc>
                <a:extLst>
                  <a:ext uri="{0D108BD9-81ED-4DB2-BD59-A6C34878D82A}">
                    <a16:rowId xmlns:a16="http://schemas.microsoft.com/office/drawing/2014/main" xmlns="" val="10004"/>
                  </a:ext>
                </a:extLst>
              </a:tr>
              <a:tr h="370850">
                <a:tc>
                  <a:txBody>
                    <a:bodyPr/>
                    <a:lstStyle/>
                    <a:p>
                      <a:pPr marL="0" marR="0" lvl="0" indent="0" algn="l" rtl="0">
                        <a:spcBef>
                          <a:spcPts val="0"/>
                        </a:spcBef>
                        <a:spcAft>
                          <a:spcPts val="0"/>
                        </a:spcAft>
                        <a:buNone/>
                      </a:pPr>
                      <a:r>
                        <a:rPr lang="en-US" sz="1200" b="1"/>
                        <a:t>Leader Talent Outcomes </a:t>
                      </a:r>
                      <a:endParaRPr sz="1200"/>
                    </a:p>
                    <a:p>
                      <a:pPr marL="171450" marR="0" lvl="0" indent="-171450" algn="l" rtl="0">
                        <a:spcBef>
                          <a:spcPts val="0"/>
                        </a:spcBef>
                        <a:spcAft>
                          <a:spcPts val="0"/>
                        </a:spcAft>
                        <a:buClr>
                          <a:schemeClr val="dk1"/>
                        </a:buClr>
                        <a:buSzPts val="1200"/>
                        <a:buFont typeface="Arial"/>
                        <a:buChar char="•"/>
                      </a:pPr>
                      <a:r>
                        <a:rPr lang="en-US" sz="1200" b="0"/>
                        <a:t>Attrition rate of leaders who participate in DEI activities </a:t>
                      </a:r>
                      <a:endParaRPr/>
                    </a:p>
                    <a:p>
                      <a:pPr marL="171450" marR="0" lvl="0" indent="-171450" algn="l" rtl="0">
                        <a:spcBef>
                          <a:spcPts val="0"/>
                        </a:spcBef>
                        <a:spcAft>
                          <a:spcPts val="0"/>
                        </a:spcAft>
                        <a:buClr>
                          <a:schemeClr val="dk1"/>
                        </a:buClr>
                        <a:buSzPts val="1200"/>
                        <a:buFont typeface="Arial"/>
                        <a:buChar char="•"/>
                      </a:pPr>
                      <a:r>
                        <a:rPr lang="en-US" sz="1200" b="0"/>
                        <a:t>Performance scores of leaders who participate in DEI activities</a:t>
                      </a:r>
                      <a:endParaRPr/>
                    </a:p>
                    <a:p>
                      <a:pPr marL="171450" marR="0" lvl="0" indent="-171450" algn="l" rtl="0">
                        <a:spcBef>
                          <a:spcPts val="0"/>
                        </a:spcBef>
                        <a:spcAft>
                          <a:spcPts val="0"/>
                        </a:spcAft>
                        <a:buClr>
                          <a:schemeClr val="dk1"/>
                        </a:buClr>
                        <a:buSzPts val="1200"/>
                        <a:buFont typeface="Arial"/>
                        <a:buChar char="•"/>
                      </a:pPr>
                      <a:r>
                        <a:rPr lang="en-US" sz="1200" b="0"/>
                        <a:t>Engagement scores of leaders who participate in DEI activities</a:t>
                      </a:r>
                      <a:endParaRPr/>
                    </a:p>
                  </a:txBody>
                  <a:tcPr marL="91450" marR="91450" marT="45725" marB="45725"/>
                </a:tc>
                <a:tc>
                  <a:txBody>
                    <a:bodyPr/>
                    <a:lstStyle/>
                    <a:p>
                      <a:pPr marL="0" marR="0" lvl="0" indent="0" algn="l" rtl="0">
                        <a:spcBef>
                          <a:spcPts val="0"/>
                        </a:spcBef>
                        <a:spcAft>
                          <a:spcPts val="0"/>
                        </a:spcAft>
                        <a:buNone/>
                      </a:pPr>
                      <a:r>
                        <a:rPr lang="en-US" sz="1200"/>
                        <a:t>Quantify how leadership participation in DEI activities drives various talent outcomes (i.e., increase/decrease in leader talent outcomes over time)</a:t>
                      </a:r>
                      <a:endParaRPr/>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extLst>
                  <a:ext uri="{0D108BD9-81ED-4DB2-BD59-A6C34878D82A}">
                    <a16:rowId xmlns:a16="http://schemas.microsoft.com/office/drawing/2014/main" xmlns="" val="10005"/>
                  </a:ext>
                </a:extLst>
              </a:tr>
            </a:tbl>
          </a:graphicData>
        </a:graphic>
      </p:graphicFrame>
      <p:sp>
        <p:nvSpPr>
          <p:cNvPr id="307" name="Google Shape;307;p5"/>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 metrics that inform and evaluate efforts to drive leadership accountability. Use it to understand these metrices’ use, ease of measurement and relative importance and to reassess/validate your present metric tracking strategy.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6"/>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a:solidFill>
                  <a:schemeClr val="accent1"/>
                </a:solidFill>
              </a:rPr>
              <a:t>Create DEI Structure and Governance Metrics </a:t>
            </a:r>
            <a:endParaRPr/>
          </a:p>
        </p:txBody>
      </p:sp>
      <p:graphicFrame>
        <p:nvGraphicFramePr>
          <p:cNvPr id="313" name="Google Shape;313;p6"/>
          <p:cNvGraphicFramePr/>
          <p:nvPr>
            <p:extLst>
              <p:ext uri="{D42A27DB-BD31-4B8C-83A1-F6EECF244321}">
                <p14:modId xmlns:p14="http://schemas.microsoft.com/office/powerpoint/2010/main" val="1871775897"/>
              </p:ext>
            </p:extLst>
          </p:nvPr>
        </p:nvGraphicFramePr>
        <p:xfrm>
          <a:off x="582929" y="1670826"/>
          <a:ext cx="13984000" cy="6949520"/>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370850">
                <a:tc>
                  <a:txBody>
                    <a:bodyPr/>
                    <a:lstStyle/>
                    <a:p>
                      <a:pPr marL="0" marR="0" lvl="0" indent="0" algn="l" rtl="0">
                        <a:spcBef>
                          <a:spcPts val="0"/>
                        </a:spcBef>
                        <a:spcAft>
                          <a:spcPts val="0"/>
                        </a:spcAft>
                        <a:buNone/>
                      </a:pPr>
                      <a:r>
                        <a:rPr lang="en-US" sz="1200" b="1" dirty="0"/>
                        <a:t>Metric Category and Metrics</a:t>
                      </a:r>
                      <a:endParaRPr sz="1200" b="1" dirty="0"/>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dirty="0"/>
                        <a:t>Importance in Demonstrating DEI Outcomes and Progress</a:t>
                      </a:r>
                      <a:endParaRPr sz="1200" b="1" dirty="0"/>
                    </a:p>
                  </a:txBody>
                  <a:tcPr marL="91450" marR="91450" marT="45725" marB="45725">
                    <a:solidFill>
                      <a:srgbClr val="A1B3CA"/>
                    </a:solidFill>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en-US" sz="1200" b="1" dirty="0"/>
                        <a:t>DEI Council</a:t>
                      </a:r>
                      <a:endParaRPr dirty="0"/>
                    </a:p>
                    <a:p>
                      <a:pPr marL="171450" marR="0" lvl="0" indent="-171450" algn="l" rtl="0">
                        <a:spcBef>
                          <a:spcPts val="0"/>
                        </a:spcBef>
                        <a:spcAft>
                          <a:spcPts val="0"/>
                        </a:spcAft>
                        <a:buClr>
                          <a:schemeClr val="dk1"/>
                        </a:buClr>
                        <a:buSzPts val="1200"/>
                        <a:buFont typeface="Arial"/>
                        <a:buChar char="•"/>
                      </a:pPr>
                      <a:r>
                        <a:rPr lang="en-US" sz="1200" b="0" dirty="0"/>
                        <a:t>Percentage of senior leaders participating in executive DEI councils and regional DEI councils</a:t>
                      </a:r>
                      <a:endParaRPr dirty="0"/>
                    </a:p>
                    <a:p>
                      <a:pPr marL="171450" marR="0" lvl="0" indent="-171450" algn="l" rtl="0">
                        <a:lnSpc>
                          <a:spcPct val="100000"/>
                        </a:lnSpc>
                        <a:spcBef>
                          <a:spcPts val="0"/>
                        </a:spcBef>
                        <a:spcAft>
                          <a:spcPts val="0"/>
                        </a:spcAft>
                        <a:buClr>
                          <a:schemeClr val="dk1"/>
                        </a:buClr>
                        <a:buSzPts val="1200"/>
                        <a:buFont typeface="Arial"/>
                        <a:buChar char="•"/>
                      </a:pPr>
                      <a:r>
                        <a:rPr lang="en-US" sz="1200" b="0" dirty="0"/>
                        <a:t>Percentage of executive leaders participating in the councils</a:t>
                      </a:r>
                      <a:endParaRPr dirty="0"/>
                    </a:p>
                  </a:txBody>
                  <a:tcPr marL="91450" marR="91450" marT="45725" marB="45725"/>
                </a:tc>
                <a:tc>
                  <a:txBody>
                    <a:bodyPr/>
                    <a:lstStyle/>
                    <a:p>
                      <a:pPr marL="0" marR="0" lvl="0" indent="0" algn="l" rtl="0">
                        <a:spcBef>
                          <a:spcPts val="0"/>
                        </a:spcBef>
                        <a:spcAft>
                          <a:spcPts val="0"/>
                        </a:spcAft>
                        <a:buNone/>
                      </a:pPr>
                      <a:r>
                        <a:rPr lang="en-US" sz="1200"/>
                        <a:t>Measure success of top-down DEI governance structures </a:t>
                      </a:r>
                      <a:endParaRPr/>
                    </a:p>
                  </a:txBody>
                  <a:tcPr marL="91450" marR="91450" marT="45725" marB="45725"/>
                </a:tc>
                <a:tc>
                  <a:txBody>
                    <a:bodyPr/>
                    <a:lstStyle/>
                    <a:p>
                      <a:pPr marL="0" marR="0" lvl="0" indent="0" algn="ctr" rtl="0">
                        <a:spcBef>
                          <a:spcPts val="0"/>
                        </a:spcBef>
                        <a:spcAft>
                          <a:spcPts val="0"/>
                        </a:spcAft>
                        <a:buNone/>
                      </a:pPr>
                      <a:r>
                        <a:rPr lang="en-US" sz="1200" i="1"/>
                        <a:t>High</a:t>
                      </a:r>
                      <a:endParaRPr sz="1800"/>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Clr>
                          <a:schemeClr val="dk1"/>
                        </a:buClr>
                        <a:buSzPts val="1200"/>
                        <a:buFont typeface="Arial"/>
                        <a:buNone/>
                      </a:pPr>
                      <a:r>
                        <a:rPr lang="en-US" sz="1200" b="1"/>
                        <a:t>Employee Resource Group (ERG) Participation </a:t>
                      </a:r>
                      <a:endParaRPr/>
                    </a:p>
                    <a:p>
                      <a:pPr marL="171450" marR="0" lvl="0" indent="-171450" algn="l" rtl="0">
                        <a:spcBef>
                          <a:spcPts val="0"/>
                        </a:spcBef>
                        <a:spcAft>
                          <a:spcPts val="0"/>
                        </a:spcAft>
                        <a:buClr>
                          <a:schemeClr val="dk1"/>
                        </a:buClr>
                        <a:buSzPts val="1200"/>
                        <a:buFont typeface="Arial"/>
                        <a:buChar char="•"/>
                      </a:pPr>
                      <a:r>
                        <a:rPr lang="en-US" sz="1200" b="0"/>
                        <a:t>Percentage of employee participation in resource groups</a:t>
                      </a:r>
                      <a:endParaRPr sz="1800"/>
                    </a:p>
                    <a:p>
                      <a:pPr marL="171450" marR="0" lvl="0" indent="-171450" algn="l" rtl="0">
                        <a:spcBef>
                          <a:spcPts val="0"/>
                        </a:spcBef>
                        <a:spcAft>
                          <a:spcPts val="0"/>
                        </a:spcAft>
                        <a:buClr>
                          <a:schemeClr val="dk1"/>
                        </a:buClr>
                        <a:buSzPts val="1200"/>
                        <a:buFont typeface="Arial"/>
                        <a:buChar char="•"/>
                      </a:pPr>
                      <a:r>
                        <a:rPr lang="en-US" sz="1200" b="0"/>
                        <a:t>Number of employees in one resource group </a:t>
                      </a:r>
                      <a:endParaRPr sz="1800"/>
                    </a:p>
                    <a:p>
                      <a:pPr marL="171450" marR="0" lvl="0" indent="-171450" algn="l" rtl="0">
                        <a:spcBef>
                          <a:spcPts val="0"/>
                        </a:spcBef>
                        <a:spcAft>
                          <a:spcPts val="0"/>
                        </a:spcAft>
                        <a:buClr>
                          <a:schemeClr val="dk1"/>
                        </a:buClr>
                        <a:buSzPts val="1200"/>
                        <a:buFont typeface="Arial"/>
                        <a:buChar char="•"/>
                      </a:pPr>
                      <a:r>
                        <a:rPr lang="en-US" sz="1200" b="0"/>
                        <a:t>Number of employees in two or more resource groups</a:t>
                      </a:r>
                      <a:endParaRPr sz="1800"/>
                    </a:p>
                    <a:p>
                      <a:pPr marL="171450" marR="0" lvl="0" indent="-171450" algn="l" rtl="0">
                        <a:spcBef>
                          <a:spcPts val="0"/>
                        </a:spcBef>
                        <a:spcAft>
                          <a:spcPts val="0"/>
                        </a:spcAft>
                        <a:buClr>
                          <a:schemeClr val="dk1"/>
                        </a:buClr>
                        <a:buSzPts val="1200"/>
                        <a:buFont typeface="Arial"/>
                        <a:buChar char="•"/>
                      </a:pPr>
                      <a:r>
                        <a:rPr lang="en-US" sz="1200" b="0"/>
                        <a:t>Number of DEI-specific events hosted</a:t>
                      </a:r>
                      <a:endParaRPr sz="1800"/>
                    </a:p>
                  </a:txBody>
                  <a:tcPr marL="91450" marR="91450" marT="45725" marB="45725"/>
                </a:tc>
                <a:tc>
                  <a:txBody>
                    <a:bodyPr/>
                    <a:lstStyle/>
                    <a:p>
                      <a:pPr marL="0" marR="0" lvl="0" indent="0" algn="l" rtl="0">
                        <a:spcBef>
                          <a:spcPts val="0"/>
                        </a:spcBef>
                        <a:spcAft>
                          <a:spcPts val="0"/>
                        </a:spcAft>
                        <a:buClr>
                          <a:schemeClr val="dk1"/>
                        </a:buClr>
                        <a:buSzPts val="1200"/>
                        <a:buFont typeface="Arial"/>
                        <a:buNone/>
                      </a:pPr>
                      <a:r>
                        <a:rPr lang="en-US" sz="1200" dirty="0"/>
                        <a:t>Quantify participation in and activities of resource groups and monitor their increase/decrease </a:t>
                      </a:r>
                      <a:endParaRPr sz="1200" dirty="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Medium</a:t>
                      </a:r>
                      <a:endParaRPr/>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Medium </a:t>
                      </a:r>
                      <a:endParaRPr sz="1200" i="1"/>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Clr>
                          <a:schemeClr val="dk1"/>
                        </a:buClr>
                        <a:buSzPts val="1200"/>
                        <a:buFont typeface="Arial"/>
                        <a:buNone/>
                      </a:pPr>
                      <a:r>
                        <a:rPr lang="en-US" sz="1200" b="1"/>
                        <a:t>ERG Sponsorship</a:t>
                      </a:r>
                      <a:endParaRPr sz="1800"/>
                    </a:p>
                    <a:p>
                      <a:pPr marL="171450" marR="0" lvl="0" indent="-171450" algn="l" rtl="0">
                        <a:spcBef>
                          <a:spcPts val="0"/>
                        </a:spcBef>
                        <a:spcAft>
                          <a:spcPts val="0"/>
                        </a:spcAft>
                        <a:buClr>
                          <a:schemeClr val="dk1"/>
                        </a:buClr>
                        <a:buSzPts val="1200"/>
                        <a:buFont typeface="Arial"/>
                        <a:buChar char="•"/>
                      </a:pPr>
                      <a:r>
                        <a:rPr lang="en-US" sz="1200" b="0"/>
                        <a:t>Percentage of senior leaders sponsoring a resource group</a:t>
                      </a:r>
                      <a:endParaRPr sz="1800"/>
                    </a:p>
                  </a:txBody>
                  <a:tcPr marL="91450" marR="91450" marT="45725" marB="45725"/>
                </a:tc>
                <a:tc>
                  <a:txBody>
                    <a:bodyPr/>
                    <a:lstStyle/>
                    <a:p>
                      <a:pPr marL="0" marR="0" lvl="0" indent="0" algn="l" rtl="0">
                        <a:spcBef>
                          <a:spcPts val="0"/>
                        </a:spcBef>
                        <a:spcAft>
                          <a:spcPts val="0"/>
                        </a:spcAft>
                        <a:buClr>
                          <a:schemeClr val="dk1"/>
                        </a:buClr>
                        <a:buSzPts val="1200"/>
                        <a:buFont typeface="Arial"/>
                        <a:buNone/>
                      </a:pPr>
                      <a:r>
                        <a:rPr lang="en-US" sz="1200"/>
                        <a:t>Measure leader support of bottom-up DEI governance </a:t>
                      </a:r>
                      <a:endParaRPr sz="180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High</a:t>
                      </a:r>
                      <a:endParaRPr sz="180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Medium </a:t>
                      </a:r>
                      <a:endParaRPr sz="1200" i="1"/>
                    </a:p>
                  </a:txBody>
                  <a:tcPr marL="91450" marR="91450" marT="45725" marB="45725"/>
                </a:tc>
                <a:extLst>
                  <a:ext uri="{0D108BD9-81ED-4DB2-BD59-A6C34878D82A}">
                    <a16:rowId xmlns:a16="http://schemas.microsoft.com/office/drawing/2014/main" xmlns="" val="10003"/>
                  </a:ext>
                </a:extLst>
              </a:tr>
              <a:tr h="244050">
                <a:tc>
                  <a:txBody>
                    <a:bodyPr/>
                    <a:lstStyle/>
                    <a:p>
                      <a:pPr marL="0" marR="0" lvl="0" indent="0" algn="l" rtl="0">
                        <a:spcBef>
                          <a:spcPts val="0"/>
                        </a:spcBef>
                        <a:spcAft>
                          <a:spcPts val="0"/>
                        </a:spcAft>
                        <a:buNone/>
                      </a:pPr>
                      <a:r>
                        <a:rPr lang="en-US" sz="1200" b="1"/>
                        <a:t>ERG Funding </a:t>
                      </a:r>
                      <a:endParaRPr/>
                    </a:p>
                    <a:p>
                      <a:pPr marL="171450" marR="0" lvl="0" indent="-171450" algn="l" rtl="0">
                        <a:spcBef>
                          <a:spcPts val="0"/>
                        </a:spcBef>
                        <a:spcAft>
                          <a:spcPts val="0"/>
                        </a:spcAft>
                        <a:buClr>
                          <a:schemeClr val="dk1"/>
                        </a:buClr>
                        <a:buSzPts val="1200"/>
                        <a:buFont typeface="Arial"/>
                        <a:buChar char="•"/>
                      </a:pPr>
                      <a:r>
                        <a:rPr lang="en-US" sz="1200" b="0"/>
                        <a:t>Change in organizational funding spent on resource groups (i.e., increase in organizational funding as profit increases) </a:t>
                      </a:r>
                      <a:endParaRPr/>
                    </a:p>
                    <a:p>
                      <a:pPr marL="0" marR="0" lvl="0" indent="0" algn="l" rtl="0">
                        <a:spcBef>
                          <a:spcPts val="0"/>
                        </a:spcBef>
                        <a:spcAft>
                          <a:spcPts val="0"/>
                        </a:spcAft>
                        <a:buClr>
                          <a:schemeClr val="dk1"/>
                        </a:buClr>
                        <a:buSzPts val="1200"/>
                        <a:buFont typeface="Arial"/>
                        <a:buNone/>
                      </a:pPr>
                      <a:endParaRPr sz="1200" b="0"/>
                    </a:p>
                  </a:txBody>
                  <a:tcPr marL="91450" marR="91450" marT="45725" marB="45725"/>
                </a:tc>
                <a:tc>
                  <a:txBody>
                    <a:bodyPr/>
                    <a:lstStyle/>
                    <a:p>
                      <a:pPr marL="0" marR="0" lvl="0" indent="0" algn="l" rtl="0">
                        <a:spcBef>
                          <a:spcPts val="0"/>
                        </a:spcBef>
                        <a:spcAft>
                          <a:spcPts val="0"/>
                        </a:spcAft>
                        <a:buNone/>
                      </a:pPr>
                      <a:r>
                        <a:rPr lang="en-US" sz="1200"/>
                        <a:t>Measure the organization's financial commitment to bottom-up DEI structures through supporting resource groups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Low</a:t>
                      </a:r>
                      <a:endParaRPr sz="1200" i="1"/>
                    </a:p>
                  </a:txBody>
                  <a:tcPr marL="91450" marR="91450" marT="45725" marB="45725"/>
                </a:tc>
                <a:extLst>
                  <a:ext uri="{0D108BD9-81ED-4DB2-BD59-A6C34878D82A}">
                    <a16:rowId xmlns:a16="http://schemas.microsoft.com/office/drawing/2014/main" xmlns="" val="10004"/>
                  </a:ext>
                </a:extLst>
              </a:tr>
              <a:tr h="152400">
                <a:tc>
                  <a:txBody>
                    <a:bodyPr/>
                    <a:lstStyle/>
                    <a:p>
                      <a:pPr marL="0" marR="0" lvl="0" indent="0" algn="l" rtl="0">
                        <a:spcBef>
                          <a:spcPts val="0"/>
                        </a:spcBef>
                        <a:spcAft>
                          <a:spcPts val="0"/>
                        </a:spcAft>
                        <a:buNone/>
                      </a:pPr>
                      <a:r>
                        <a:rPr lang="en-US" sz="1200" b="1"/>
                        <a:t>ERG Community Impact </a:t>
                      </a:r>
                      <a:endParaRPr/>
                    </a:p>
                    <a:p>
                      <a:pPr marL="171450" marR="0" lvl="0" indent="-171450" algn="l" rtl="0">
                        <a:spcBef>
                          <a:spcPts val="0"/>
                        </a:spcBef>
                        <a:spcAft>
                          <a:spcPts val="0"/>
                        </a:spcAft>
                        <a:buClr>
                          <a:schemeClr val="dk1"/>
                        </a:buClr>
                        <a:buSzPts val="1200"/>
                        <a:buFont typeface="Arial"/>
                        <a:buChar char="•"/>
                      </a:pPr>
                      <a:r>
                        <a:rPr lang="en-US" sz="1200" b="0"/>
                        <a:t>Number of community partnerships established</a:t>
                      </a:r>
                      <a:endParaRPr/>
                    </a:p>
                    <a:p>
                      <a:pPr marL="171450" marR="0" lvl="0" indent="-171450" algn="l" rtl="0">
                        <a:spcBef>
                          <a:spcPts val="0"/>
                        </a:spcBef>
                        <a:spcAft>
                          <a:spcPts val="0"/>
                        </a:spcAft>
                        <a:buClr>
                          <a:schemeClr val="dk1"/>
                        </a:buClr>
                        <a:buSzPts val="1200"/>
                        <a:buFont typeface="Arial"/>
                        <a:buChar char="•"/>
                      </a:pPr>
                      <a:r>
                        <a:rPr lang="en-US" sz="1200" b="0"/>
                        <a:t>Amount spent with or donated to community organizations through resource group efforts</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Arial"/>
                        <a:buNone/>
                      </a:pPr>
                      <a:r>
                        <a:rPr lang="en-US" sz="1200"/>
                        <a:t>Quantify the external efforts of resource groups </a:t>
                      </a:r>
                      <a:r>
                        <a:rPr lang="en-US" sz="1200">
                          <a:highlight>
                            <a:srgbClr val="FFFF00"/>
                          </a:highlight>
                        </a:rPr>
                        <a:t> </a:t>
                      </a:r>
                      <a:endParaRPr sz="120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5"/>
                  </a:ext>
                </a:extLst>
              </a:tr>
              <a:tr h="370850">
                <a:tc>
                  <a:txBody>
                    <a:bodyPr/>
                    <a:lstStyle/>
                    <a:p>
                      <a:pPr marL="0" marR="0" lvl="0" indent="0" algn="l" rtl="0">
                        <a:spcBef>
                          <a:spcPts val="0"/>
                        </a:spcBef>
                        <a:spcAft>
                          <a:spcPts val="0"/>
                        </a:spcAft>
                        <a:buNone/>
                      </a:pPr>
                      <a:r>
                        <a:rPr lang="en-US" sz="1200" b="1"/>
                        <a:t>ERG Business Impact  </a:t>
                      </a:r>
                      <a:endParaRPr/>
                    </a:p>
                    <a:p>
                      <a:pPr marL="171450" marR="0" lvl="0" indent="-171450" algn="l" rtl="0">
                        <a:spcBef>
                          <a:spcPts val="0"/>
                        </a:spcBef>
                        <a:spcAft>
                          <a:spcPts val="0"/>
                        </a:spcAft>
                        <a:buClr>
                          <a:schemeClr val="dk1"/>
                        </a:buClr>
                        <a:buSzPts val="1200"/>
                        <a:buFont typeface="Arial"/>
                        <a:buChar char="•"/>
                      </a:pPr>
                      <a:r>
                        <a:rPr lang="en-US" sz="1200" b="0"/>
                        <a:t>Amount of business generated from resource group efforts (I.e., increase in direct sales due to resource group efforts).</a:t>
                      </a:r>
                      <a:endParaRPr/>
                    </a:p>
                    <a:p>
                      <a:pPr marL="171450" marR="0" lvl="0" indent="-171450" algn="l" rtl="0">
                        <a:spcBef>
                          <a:spcPts val="0"/>
                        </a:spcBef>
                        <a:spcAft>
                          <a:spcPts val="0"/>
                        </a:spcAft>
                        <a:buClr>
                          <a:schemeClr val="dk1"/>
                        </a:buClr>
                        <a:buSzPts val="1200"/>
                        <a:buFont typeface="Arial"/>
                        <a:buChar char="•"/>
                      </a:pPr>
                      <a:r>
                        <a:rPr lang="en-US" sz="1200" b="0"/>
                        <a:t>Number of partnerships with business unit ( for e.g., ERG’s participating in product reviews/feedback) </a:t>
                      </a:r>
                      <a:endParaRPr/>
                    </a:p>
                  </a:txBody>
                  <a:tcPr marL="91450" marR="91450" marT="45725" marB="45725"/>
                </a:tc>
                <a:tc>
                  <a:txBody>
                    <a:bodyPr/>
                    <a:lstStyle/>
                    <a:p>
                      <a:pPr marL="0" marR="0" lvl="0" indent="0" algn="l" rtl="0">
                        <a:spcBef>
                          <a:spcPts val="0"/>
                        </a:spcBef>
                        <a:spcAft>
                          <a:spcPts val="0"/>
                        </a:spcAft>
                        <a:buNone/>
                      </a:pPr>
                      <a:r>
                        <a:rPr lang="en-US" sz="1200"/>
                        <a:t>Quantify the business impact of resource group activities and monitor it’s increase/decrease </a:t>
                      </a:r>
                      <a:endParaRPr sz="1200"/>
                    </a:p>
                  </a:txBody>
                  <a:tcPr marL="91450" marR="91450" marT="45725" marB="45725"/>
                </a:tc>
                <a:tc>
                  <a:txBody>
                    <a:bodyPr/>
                    <a:lstStyle/>
                    <a:p>
                      <a:pPr marL="0" marR="0" lvl="0" indent="0" algn="ctr" rtl="0">
                        <a:spcBef>
                          <a:spcPts val="0"/>
                        </a:spcBef>
                        <a:spcAft>
                          <a:spcPts val="0"/>
                        </a:spcAft>
                        <a:buNone/>
                      </a:pPr>
                      <a:r>
                        <a:rPr lang="en-US" sz="1200" i="1"/>
                        <a:t>Low</a:t>
                      </a:r>
                      <a:endParaRPr/>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6"/>
                  </a:ext>
                </a:extLst>
              </a:tr>
              <a:tr h="370850">
                <a:tc>
                  <a:txBody>
                    <a:bodyPr/>
                    <a:lstStyle/>
                    <a:p>
                      <a:pPr marL="0" marR="0" lvl="0" indent="0" algn="l" rtl="0">
                        <a:spcBef>
                          <a:spcPts val="0"/>
                        </a:spcBef>
                        <a:spcAft>
                          <a:spcPts val="0"/>
                        </a:spcAft>
                        <a:buNone/>
                      </a:pPr>
                      <a:r>
                        <a:rPr lang="en-US" sz="1200" b="1"/>
                        <a:t>ERG Participant Talent Outcomes </a:t>
                      </a:r>
                      <a:endParaRPr/>
                    </a:p>
                    <a:p>
                      <a:pPr marL="171450" marR="0" lvl="0" indent="-171450" algn="l" rtl="0">
                        <a:spcBef>
                          <a:spcPts val="0"/>
                        </a:spcBef>
                        <a:spcAft>
                          <a:spcPts val="0"/>
                        </a:spcAft>
                        <a:buClr>
                          <a:schemeClr val="dk1"/>
                        </a:buClr>
                        <a:buSzPts val="1200"/>
                        <a:buFont typeface="Arial"/>
                        <a:buChar char="•"/>
                      </a:pPr>
                      <a:r>
                        <a:rPr lang="en-US" sz="1200" b="0"/>
                        <a:t>Attrition rate of participants</a:t>
                      </a:r>
                      <a:endParaRPr/>
                    </a:p>
                    <a:p>
                      <a:pPr marL="171450" marR="0" lvl="0" indent="-171450" algn="l" rtl="0">
                        <a:spcBef>
                          <a:spcPts val="0"/>
                        </a:spcBef>
                        <a:spcAft>
                          <a:spcPts val="0"/>
                        </a:spcAft>
                        <a:buClr>
                          <a:schemeClr val="dk1"/>
                        </a:buClr>
                        <a:buSzPts val="1200"/>
                        <a:buFont typeface="Arial"/>
                        <a:buChar char="•"/>
                      </a:pPr>
                      <a:r>
                        <a:rPr lang="en-US" sz="1200" b="0"/>
                        <a:t>Attrition rate of leaders</a:t>
                      </a:r>
                      <a:endParaRPr/>
                    </a:p>
                    <a:p>
                      <a:pPr marL="171450" marR="0" lvl="0" indent="-171450" algn="l" rtl="0">
                        <a:spcBef>
                          <a:spcPts val="0"/>
                        </a:spcBef>
                        <a:spcAft>
                          <a:spcPts val="0"/>
                        </a:spcAft>
                        <a:buClr>
                          <a:schemeClr val="dk1"/>
                        </a:buClr>
                        <a:buSzPts val="1200"/>
                        <a:buFont typeface="Arial"/>
                        <a:buChar char="•"/>
                      </a:pPr>
                      <a:r>
                        <a:rPr lang="en-US" sz="1200" b="0"/>
                        <a:t>Number of participants getting promoted</a:t>
                      </a:r>
                      <a:endParaRPr/>
                    </a:p>
                    <a:p>
                      <a:pPr marL="171450" marR="0" lvl="0" indent="-171450" algn="l" rtl="0">
                        <a:spcBef>
                          <a:spcPts val="0"/>
                        </a:spcBef>
                        <a:spcAft>
                          <a:spcPts val="0"/>
                        </a:spcAft>
                        <a:buClr>
                          <a:schemeClr val="dk1"/>
                        </a:buClr>
                        <a:buSzPts val="1200"/>
                        <a:buFont typeface="Arial"/>
                        <a:buChar char="•"/>
                      </a:pPr>
                      <a:r>
                        <a:rPr lang="en-US" sz="1200" b="0"/>
                        <a:t>Number of leaders getting promoted</a:t>
                      </a:r>
                      <a:endParaRPr/>
                    </a:p>
                    <a:p>
                      <a:pPr marL="171450" marR="0" lvl="0" indent="-171450" algn="l" rtl="0">
                        <a:spcBef>
                          <a:spcPts val="0"/>
                        </a:spcBef>
                        <a:spcAft>
                          <a:spcPts val="0"/>
                        </a:spcAft>
                        <a:buClr>
                          <a:schemeClr val="dk1"/>
                        </a:buClr>
                        <a:buSzPts val="1200"/>
                        <a:buFont typeface="Arial"/>
                        <a:buChar char="•"/>
                      </a:pPr>
                      <a:r>
                        <a:rPr lang="en-US" sz="1200" b="0"/>
                        <a:t>Performance scores of participants</a:t>
                      </a:r>
                      <a:endParaRPr/>
                    </a:p>
                    <a:p>
                      <a:pPr marL="171450" marR="0" lvl="0" indent="-171450" algn="l" rtl="0">
                        <a:spcBef>
                          <a:spcPts val="0"/>
                        </a:spcBef>
                        <a:spcAft>
                          <a:spcPts val="0"/>
                        </a:spcAft>
                        <a:buClr>
                          <a:schemeClr val="dk1"/>
                        </a:buClr>
                        <a:buSzPts val="1200"/>
                        <a:buFont typeface="Arial"/>
                        <a:buChar char="•"/>
                      </a:pPr>
                      <a:r>
                        <a:rPr lang="en-US" sz="1200" b="0"/>
                        <a:t>Performance scores of leaders</a:t>
                      </a:r>
                      <a:endParaRPr/>
                    </a:p>
                    <a:p>
                      <a:pPr marL="171450" marR="0" lvl="0" indent="-171450" algn="l" rtl="0">
                        <a:spcBef>
                          <a:spcPts val="0"/>
                        </a:spcBef>
                        <a:spcAft>
                          <a:spcPts val="0"/>
                        </a:spcAft>
                        <a:buClr>
                          <a:schemeClr val="dk1"/>
                        </a:buClr>
                        <a:buSzPts val="1200"/>
                        <a:buFont typeface="Arial"/>
                        <a:buChar char="•"/>
                      </a:pPr>
                      <a:r>
                        <a:rPr lang="en-US" sz="1200" b="0"/>
                        <a:t>Engagement scores of participants</a:t>
                      </a:r>
                      <a:endParaRPr/>
                    </a:p>
                    <a:p>
                      <a:pPr marL="171450" marR="0" lvl="0" indent="-171450" algn="l" rtl="0">
                        <a:spcBef>
                          <a:spcPts val="0"/>
                        </a:spcBef>
                        <a:spcAft>
                          <a:spcPts val="0"/>
                        </a:spcAft>
                        <a:buClr>
                          <a:schemeClr val="dk1"/>
                        </a:buClr>
                        <a:buSzPts val="1200"/>
                        <a:buFont typeface="Arial"/>
                        <a:buChar char="•"/>
                      </a:pPr>
                      <a:r>
                        <a:rPr lang="en-US" sz="1200" b="0"/>
                        <a:t>Engagement scores of leaders</a:t>
                      </a:r>
                      <a:endParaRPr/>
                    </a:p>
                  </a:txBody>
                  <a:tcPr marL="91450" marR="91450" marT="45725" marB="45725"/>
                </a:tc>
                <a:tc>
                  <a:txBody>
                    <a:bodyPr/>
                    <a:lstStyle/>
                    <a:p>
                      <a:pPr marL="0" marR="0" lvl="0" indent="0" algn="l" rtl="0">
                        <a:spcBef>
                          <a:spcPts val="0"/>
                        </a:spcBef>
                        <a:spcAft>
                          <a:spcPts val="0"/>
                        </a:spcAft>
                        <a:buNone/>
                      </a:pPr>
                      <a:r>
                        <a:rPr lang="en-US" sz="1200"/>
                        <a:t>Measure the effectiveness of resource group efforts in driving talent outcomes (especially in increasing employee satisfaction) and monitor if there's an increase/decrease in these outcomes</a:t>
                      </a:r>
                      <a:endParaRPr sz="120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dirty="0"/>
                        <a:t>High </a:t>
                      </a:r>
                      <a:endParaRPr sz="1200" i="1" dirty="0"/>
                    </a:p>
                  </a:txBody>
                  <a:tcPr marL="91450" marR="91450" marT="45725" marB="45725"/>
                </a:tc>
                <a:extLst>
                  <a:ext uri="{0D108BD9-81ED-4DB2-BD59-A6C34878D82A}">
                    <a16:rowId xmlns:a16="http://schemas.microsoft.com/office/drawing/2014/main" xmlns="" val="10007"/>
                  </a:ext>
                </a:extLst>
              </a:tr>
            </a:tbl>
          </a:graphicData>
        </a:graphic>
      </p:graphicFrame>
      <p:sp>
        <p:nvSpPr>
          <p:cNvPr id="314" name="Google Shape;314;p6"/>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a:t>
            </a:r>
            <a:r>
              <a:rPr lang="en-US" sz="1200">
                <a:solidFill>
                  <a:srgbClr val="FF0000"/>
                </a:solidFill>
                <a:latin typeface="Arial"/>
                <a:ea typeface="Arial"/>
                <a:cs typeface="Arial"/>
                <a:sym typeface="Arial"/>
              </a:rPr>
              <a:t> </a:t>
            </a:r>
            <a:r>
              <a:rPr lang="en-US" sz="1200">
                <a:solidFill>
                  <a:schemeClr val="dk1"/>
                </a:solidFill>
                <a:latin typeface="Arial"/>
                <a:ea typeface="Arial"/>
                <a:cs typeface="Arial"/>
                <a:sym typeface="Arial"/>
              </a:rPr>
              <a:t>metrics that inform and evaluate efforts to create DEI structure and governance. Use it to understand these metrices’ use, ease of measurement and relative importance and to reassess/validate your present metric tracking strategy.</a:t>
            </a:r>
            <a:endParaRPr sz="12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7"/>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2"/>
              </a:buClr>
              <a:buSzPts val="2800"/>
              <a:buFont typeface="Arial Black"/>
              <a:buNone/>
            </a:pPr>
            <a:r>
              <a:rPr lang="en-US" sz="2800"/>
              <a:t>Drive Culture Change to Advance DEI Metrics (1/3) </a:t>
            </a:r>
            <a:endParaRPr/>
          </a:p>
        </p:txBody>
      </p:sp>
      <p:graphicFrame>
        <p:nvGraphicFramePr>
          <p:cNvPr id="320" name="Google Shape;320;p7"/>
          <p:cNvGraphicFramePr/>
          <p:nvPr>
            <p:extLst>
              <p:ext uri="{D42A27DB-BD31-4B8C-83A1-F6EECF244321}">
                <p14:modId xmlns:p14="http://schemas.microsoft.com/office/powerpoint/2010/main" val="705223793"/>
              </p:ext>
            </p:extLst>
          </p:nvPr>
        </p:nvGraphicFramePr>
        <p:xfrm>
          <a:off x="582929" y="1614236"/>
          <a:ext cx="13984000" cy="7315280"/>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636475">
                <a:tc>
                  <a:txBody>
                    <a:bodyPr/>
                    <a:lstStyle/>
                    <a:p>
                      <a:pPr marL="0" marR="0" lvl="0" indent="0" algn="l" rtl="0">
                        <a:spcBef>
                          <a:spcPts val="0"/>
                        </a:spcBef>
                        <a:spcAft>
                          <a:spcPts val="0"/>
                        </a:spcAft>
                        <a:buNone/>
                      </a:pPr>
                      <a:r>
                        <a:rPr lang="en-US" sz="1200" b="1"/>
                        <a:t>Metric Category and Metrics</a:t>
                      </a:r>
                      <a:endParaRPr sz="1200" b="1"/>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dirty="0"/>
                        <a:t>Importance in Demonstrating DEI Outcomes and Progress</a:t>
                      </a:r>
                      <a:endParaRPr sz="1200" b="1" dirty="0"/>
                    </a:p>
                  </a:txBody>
                  <a:tcPr marL="91450" marR="91450" marT="45725" marB="45725">
                    <a:solidFill>
                      <a:srgbClr val="A1B3CA"/>
                    </a:solidFill>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en-US" sz="1200" b="1">
                          <a:solidFill>
                            <a:schemeClr val="dk1"/>
                          </a:solidFill>
                        </a:rPr>
                        <a:t>Inclusive Policies</a:t>
                      </a:r>
                      <a:endParaRPr/>
                    </a:p>
                    <a:p>
                      <a:pPr marL="171450" marR="0" lvl="0" indent="-171450" algn="l" rtl="0">
                        <a:lnSpc>
                          <a:spcPct val="100000"/>
                        </a:lnSpc>
                        <a:spcBef>
                          <a:spcPts val="0"/>
                        </a:spcBef>
                        <a:spcAft>
                          <a:spcPts val="0"/>
                        </a:spcAft>
                        <a:buClr>
                          <a:schemeClr val="dk1"/>
                        </a:buClr>
                        <a:buSzPts val="1200"/>
                        <a:buFont typeface="Arial"/>
                        <a:buChar char="•"/>
                      </a:pPr>
                      <a:r>
                        <a:rPr lang="en-US" sz="1200" b="0">
                          <a:solidFill>
                            <a:schemeClr val="dk1"/>
                          </a:solidFill>
                        </a:rPr>
                        <a:t>Number of inclusive policies (e.g., transgender rights, inclusive parental leave)</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Demographic coverage of existing policies </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Geographic coverage of policies</a:t>
                      </a:r>
                      <a:endParaRPr/>
                    </a:p>
                  </a:txBody>
                  <a:tcPr marL="91450" marR="91450" marT="45725" marB="45725"/>
                </a:tc>
                <a:tc>
                  <a:txBody>
                    <a:bodyPr/>
                    <a:lstStyle/>
                    <a:p>
                      <a:pPr marL="0" marR="0" lvl="0" indent="0" algn="l" rtl="0">
                        <a:spcBef>
                          <a:spcPts val="0"/>
                        </a:spcBef>
                        <a:spcAft>
                          <a:spcPts val="0"/>
                        </a:spcAft>
                        <a:buNone/>
                      </a:pPr>
                      <a:r>
                        <a:rPr lang="en-US" sz="1200"/>
                        <a:t>Gauge the organization’s commitment to meeting the diverse needs of employees through increased support of benefit coverage and policies</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sz="1800"/>
                    </a:p>
                  </a:txBody>
                  <a:tcPr marL="91450" marR="91450" marT="45725" marB="45725"/>
                </a:tc>
                <a:tc>
                  <a:txBody>
                    <a:bodyPr/>
                    <a:lstStyle/>
                    <a:p>
                      <a:pPr marL="0" marR="0" lvl="0" indent="0" algn="ctr" rtl="0">
                        <a:spcBef>
                          <a:spcPts val="0"/>
                        </a:spcBef>
                        <a:spcAft>
                          <a:spcPts val="0"/>
                        </a:spcAft>
                        <a:buNone/>
                      </a:pPr>
                      <a:r>
                        <a:rPr lang="en-US" sz="1200" i="1"/>
                        <a:t>Medium</a:t>
                      </a:r>
                      <a:endParaRPr sz="1200" i="1"/>
                    </a:p>
                  </a:txBody>
                  <a:tcPr marL="91450" marR="91450" marT="45725" marB="45725"/>
                </a:tc>
                <a:extLst>
                  <a:ext uri="{0D108BD9-81ED-4DB2-BD59-A6C34878D82A}">
                    <a16:rowId xmlns:a16="http://schemas.microsoft.com/office/drawing/2014/main" xmlns="" val="10001"/>
                  </a:ext>
                </a:extLst>
              </a:tr>
              <a:tr h="540600">
                <a:tc>
                  <a:txBody>
                    <a:bodyPr/>
                    <a:lstStyle/>
                    <a:p>
                      <a:pPr marL="0" marR="0" lvl="0" indent="0" algn="l" rtl="0">
                        <a:spcBef>
                          <a:spcPts val="0"/>
                        </a:spcBef>
                        <a:spcAft>
                          <a:spcPts val="0"/>
                        </a:spcAft>
                        <a:buNone/>
                      </a:pPr>
                      <a:r>
                        <a:rPr lang="en-US" sz="1200" b="1"/>
                        <a:t>External DEI Brand</a:t>
                      </a:r>
                      <a:endParaRPr/>
                    </a:p>
                    <a:p>
                      <a:pPr marL="171450" marR="0" lvl="0" indent="-171450" algn="l" rtl="0">
                        <a:spcBef>
                          <a:spcPts val="0"/>
                        </a:spcBef>
                        <a:spcAft>
                          <a:spcPts val="0"/>
                        </a:spcAft>
                        <a:buClr>
                          <a:schemeClr val="dk1"/>
                        </a:buClr>
                        <a:buSzPts val="1200"/>
                        <a:buFont typeface="Arial"/>
                        <a:buChar char="•"/>
                      </a:pPr>
                      <a:r>
                        <a:rPr lang="en-US" sz="1200" b="0"/>
                        <a:t>Number of white papers or articles released</a:t>
                      </a:r>
                      <a:endParaRPr/>
                    </a:p>
                    <a:p>
                      <a:pPr marL="171450" marR="0" lvl="0" indent="-171450" algn="l" rtl="0">
                        <a:spcBef>
                          <a:spcPts val="0"/>
                        </a:spcBef>
                        <a:spcAft>
                          <a:spcPts val="0"/>
                        </a:spcAft>
                        <a:buClr>
                          <a:schemeClr val="dk1"/>
                        </a:buClr>
                        <a:buSzPts val="1200"/>
                        <a:buFont typeface="Arial"/>
                        <a:buChar char="•"/>
                      </a:pPr>
                      <a:r>
                        <a:rPr lang="en-US" sz="1200" b="0"/>
                        <a:t>Number of citations in trade journals or news publications</a:t>
                      </a:r>
                      <a:endParaRPr/>
                    </a:p>
                    <a:p>
                      <a:pPr marL="171450" marR="0" lvl="0" indent="-171450" algn="l" rtl="0">
                        <a:spcBef>
                          <a:spcPts val="0"/>
                        </a:spcBef>
                        <a:spcAft>
                          <a:spcPts val="0"/>
                        </a:spcAft>
                        <a:buClr>
                          <a:schemeClr val="dk1"/>
                        </a:buClr>
                        <a:buSzPts val="1200"/>
                        <a:buFont typeface="Arial"/>
                        <a:buChar char="•"/>
                      </a:pPr>
                      <a:r>
                        <a:rPr lang="en-US" sz="1200" b="0"/>
                        <a:t>Citations or awards as a “best of” DEI company</a:t>
                      </a:r>
                      <a:endParaRPr/>
                    </a:p>
                    <a:p>
                      <a:pPr marL="171450" marR="0" lvl="0" indent="-171450" algn="l" rtl="0">
                        <a:spcBef>
                          <a:spcPts val="0"/>
                        </a:spcBef>
                        <a:spcAft>
                          <a:spcPts val="0"/>
                        </a:spcAft>
                        <a:buClr>
                          <a:schemeClr val="dk1"/>
                        </a:buClr>
                        <a:buSzPts val="1200"/>
                        <a:buFont typeface="Arial"/>
                        <a:buChar char="•"/>
                      </a:pPr>
                      <a:r>
                        <a:rPr lang="en-US" sz="1200" b="0"/>
                        <a:t>Citations or awards from diverse talent organizations or publications</a:t>
                      </a:r>
                      <a:endParaRPr/>
                    </a:p>
                  </a:txBody>
                  <a:tcPr marL="91450" marR="91450" marT="45725" marB="45725"/>
                </a:tc>
                <a:tc>
                  <a:txBody>
                    <a:bodyPr/>
                    <a:lstStyle/>
                    <a:p>
                      <a:pPr marL="0" marR="0" lvl="0" indent="0" algn="l" rtl="0">
                        <a:spcBef>
                          <a:spcPts val="0"/>
                        </a:spcBef>
                        <a:spcAft>
                          <a:spcPts val="0"/>
                        </a:spcAft>
                        <a:buNone/>
                      </a:pPr>
                      <a:r>
                        <a:rPr lang="en-US" sz="1200" dirty="0"/>
                        <a:t>Monitor the enterprise’s influence externally when it comes to furthering DEI objectives by measuring an increase/decrease in public accolades and recognition of organization's DEI efforts</a:t>
                      </a:r>
                      <a:endParaRPr sz="1200" dirty="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a:t>Low </a:t>
                      </a:r>
                      <a:endParaRPr sz="1200" i="1"/>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Clr>
                          <a:schemeClr val="dk1"/>
                        </a:buClr>
                        <a:buSzPts val="1200"/>
                        <a:buFont typeface="Arial"/>
                        <a:buNone/>
                      </a:pPr>
                      <a:r>
                        <a:rPr lang="en-US" sz="1200" b="1"/>
                        <a:t>Supplier Diversity</a:t>
                      </a:r>
                      <a:endParaRPr/>
                    </a:p>
                    <a:p>
                      <a:pPr marL="171450" marR="0" lvl="0" indent="-171450" algn="l" rtl="0">
                        <a:spcBef>
                          <a:spcPts val="0"/>
                        </a:spcBef>
                        <a:spcAft>
                          <a:spcPts val="0"/>
                        </a:spcAft>
                        <a:buClr>
                          <a:schemeClr val="dk1"/>
                        </a:buClr>
                        <a:buSzPts val="1200"/>
                        <a:buFont typeface="Arial"/>
                        <a:buChar char="•"/>
                      </a:pPr>
                      <a:r>
                        <a:rPr lang="en-US" sz="1200" b="0"/>
                        <a:t>Supplier diversity policy in place or improved from previous year</a:t>
                      </a:r>
                      <a:endParaRPr/>
                    </a:p>
                    <a:p>
                      <a:pPr marL="171450" marR="0" lvl="0" indent="-171450" algn="l" rtl="0">
                        <a:spcBef>
                          <a:spcPts val="0"/>
                        </a:spcBef>
                        <a:spcAft>
                          <a:spcPts val="0"/>
                        </a:spcAft>
                        <a:buClr>
                          <a:schemeClr val="dk1"/>
                        </a:buClr>
                        <a:buSzPts val="1200"/>
                        <a:buFont typeface="Arial"/>
                        <a:buChar char="•"/>
                      </a:pPr>
                      <a:r>
                        <a:rPr lang="en-US" sz="1200" b="0"/>
                        <a:t>Percentage of business going to suppliers that support diversity</a:t>
                      </a:r>
                      <a:endParaRPr/>
                    </a:p>
                    <a:p>
                      <a:pPr marL="171450" marR="0" lvl="0" indent="-171450" algn="l" rtl="0">
                        <a:spcBef>
                          <a:spcPts val="0"/>
                        </a:spcBef>
                        <a:spcAft>
                          <a:spcPts val="0"/>
                        </a:spcAft>
                        <a:buClr>
                          <a:schemeClr val="dk1"/>
                        </a:buClr>
                        <a:buSzPts val="1200"/>
                        <a:buFont typeface="Arial"/>
                        <a:buChar char="•"/>
                      </a:pPr>
                      <a:r>
                        <a:rPr lang="en-US" sz="1200" b="0"/>
                        <a:t>Amount spent with suppliers that support diversity</a:t>
                      </a:r>
                      <a:endParaRPr/>
                    </a:p>
                  </a:txBody>
                  <a:tcPr marL="91450" marR="91450" marT="45725" marB="45725"/>
                </a:tc>
                <a:tc>
                  <a:txBody>
                    <a:bodyPr/>
                    <a:lstStyle/>
                    <a:p>
                      <a:pPr marL="0" marR="0" lvl="0" indent="0" algn="l" rtl="0">
                        <a:spcBef>
                          <a:spcPts val="0"/>
                        </a:spcBef>
                        <a:spcAft>
                          <a:spcPts val="0"/>
                        </a:spcAft>
                        <a:buNone/>
                      </a:pPr>
                      <a:r>
                        <a:rPr lang="en-US" sz="1200"/>
                        <a:t>Understand the level of diversity of your suppliers and their support of underrepresented talent</a:t>
                      </a:r>
                      <a:endParaRPr sz="1200"/>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Arial"/>
                        <a:buNone/>
                      </a:pPr>
                      <a:r>
                        <a:rPr lang="en-US" sz="1200" i="1"/>
                        <a:t>Medium</a:t>
                      </a:r>
                      <a:endParaRPr/>
                    </a:p>
                    <a:p>
                      <a:pPr marL="0" marR="0" lvl="0" indent="0" algn="ctr" rtl="0">
                        <a:spcBef>
                          <a:spcPts val="0"/>
                        </a:spcBef>
                        <a:spcAft>
                          <a:spcPts val="0"/>
                        </a:spcAft>
                        <a:buNone/>
                      </a:pPr>
                      <a:endParaRPr sz="1200" i="1"/>
                    </a:p>
                  </a:txBody>
                  <a:tcPr marL="91450" marR="91450" marT="45725" marB="45725"/>
                </a:tc>
                <a:tc>
                  <a:txBody>
                    <a:bodyPr/>
                    <a:lstStyle/>
                    <a:p>
                      <a:pPr marL="0" marR="0" lvl="0" indent="0" algn="ctr" rtl="0">
                        <a:spcBef>
                          <a:spcPts val="0"/>
                        </a:spcBef>
                        <a:spcAft>
                          <a:spcPts val="0"/>
                        </a:spcAft>
                        <a:buNone/>
                      </a:pPr>
                      <a:r>
                        <a:rPr lang="en-US" sz="1200" i="1"/>
                        <a:t>Low </a:t>
                      </a:r>
                      <a:endParaRPr sz="1200" i="1"/>
                    </a:p>
                  </a:txBody>
                  <a:tcPr marL="91450" marR="91450" marT="45725" marB="45725"/>
                </a:tc>
                <a:extLst>
                  <a:ext uri="{0D108BD9-81ED-4DB2-BD59-A6C34878D82A}">
                    <a16:rowId xmlns:a16="http://schemas.microsoft.com/office/drawing/2014/main" xmlns="" val="10003"/>
                  </a:ext>
                </a:extLst>
              </a:tr>
              <a:tr h="152400">
                <a:tc>
                  <a:txBody>
                    <a:bodyPr/>
                    <a:lstStyle/>
                    <a:p>
                      <a:pPr marL="0" marR="0" lvl="0" indent="0" algn="l" rtl="0">
                        <a:spcBef>
                          <a:spcPts val="0"/>
                        </a:spcBef>
                        <a:spcAft>
                          <a:spcPts val="0"/>
                        </a:spcAft>
                        <a:buNone/>
                      </a:pPr>
                      <a:r>
                        <a:rPr lang="en-US" sz="1200" b="1"/>
                        <a:t>Philanthropic and Community Efforts</a:t>
                      </a:r>
                      <a:endParaRPr/>
                    </a:p>
                    <a:p>
                      <a:pPr marL="171450" marR="0" lvl="0" indent="-171450" algn="l" rtl="0">
                        <a:spcBef>
                          <a:spcPts val="0"/>
                        </a:spcBef>
                        <a:spcAft>
                          <a:spcPts val="0"/>
                        </a:spcAft>
                        <a:buClr>
                          <a:schemeClr val="dk1"/>
                        </a:buClr>
                        <a:buSzPts val="1200"/>
                        <a:buFont typeface="Arial"/>
                        <a:buChar char="•"/>
                      </a:pPr>
                      <a:r>
                        <a:rPr lang="en-US" sz="1200" b="0"/>
                        <a:t>Amount spent or donated to philanthropic causes (including donations, matching gifts, grants and in-kind donations)</a:t>
                      </a:r>
                      <a:endParaRPr/>
                    </a:p>
                    <a:p>
                      <a:pPr marL="171450" marR="0" lvl="0" indent="-171450" algn="l" rtl="0">
                        <a:spcBef>
                          <a:spcPts val="0"/>
                        </a:spcBef>
                        <a:spcAft>
                          <a:spcPts val="0"/>
                        </a:spcAft>
                        <a:buClr>
                          <a:schemeClr val="dk1"/>
                        </a:buClr>
                        <a:buSzPts val="1200"/>
                        <a:buFont typeface="Arial"/>
                        <a:buChar char="•"/>
                      </a:pPr>
                      <a:r>
                        <a:rPr lang="en-US" sz="1200" b="0"/>
                        <a:t>Amount spent with organizations that have an explicitly DEI-driven mission statement</a:t>
                      </a:r>
                      <a:endParaRPr/>
                    </a:p>
                    <a:p>
                      <a:pPr marL="171450" marR="0" lvl="0" indent="-171450" algn="l" rtl="0">
                        <a:spcBef>
                          <a:spcPts val="0"/>
                        </a:spcBef>
                        <a:spcAft>
                          <a:spcPts val="0"/>
                        </a:spcAft>
                        <a:buClr>
                          <a:schemeClr val="dk1"/>
                        </a:buClr>
                        <a:buSzPts val="1200"/>
                        <a:buFont typeface="Arial"/>
                        <a:buChar char="•"/>
                      </a:pPr>
                      <a:r>
                        <a:rPr lang="en-US" sz="1200" b="0"/>
                        <a:t>Employee hours spent in the community</a:t>
                      </a:r>
                      <a:endParaRPr/>
                    </a:p>
                    <a:p>
                      <a:pPr marL="171450" marR="0" lvl="0" indent="-171450" algn="l" rtl="0">
                        <a:spcBef>
                          <a:spcPts val="0"/>
                        </a:spcBef>
                        <a:spcAft>
                          <a:spcPts val="0"/>
                        </a:spcAft>
                        <a:buClr>
                          <a:schemeClr val="dk1"/>
                        </a:buClr>
                        <a:buSzPts val="1200"/>
                        <a:buFont typeface="Arial"/>
                        <a:buChar char="•"/>
                      </a:pPr>
                      <a:r>
                        <a:rPr lang="en-US" sz="1200" b="0"/>
                        <a:t>Percentage of partnerships with organizations that have an explicitly DEI-driven mission statement</a:t>
                      </a:r>
                      <a:endParaRPr/>
                    </a:p>
                    <a:p>
                      <a:pPr marL="171450" marR="0" lvl="0" indent="-171450" algn="l" rtl="0">
                        <a:spcBef>
                          <a:spcPts val="0"/>
                        </a:spcBef>
                        <a:spcAft>
                          <a:spcPts val="0"/>
                        </a:spcAft>
                        <a:buClr>
                          <a:schemeClr val="dk1"/>
                        </a:buClr>
                        <a:buSzPts val="1200"/>
                        <a:buFont typeface="Arial"/>
                        <a:buChar char="•"/>
                      </a:pPr>
                      <a:r>
                        <a:rPr lang="en-US" sz="1200" b="0"/>
                        <a:t>Number of nonprofits supported through investments </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Arial"/>
                        <a:buNone/>
                      </a:pPr>
                      <a:r>
                        <a:rPr lang="en-US" sz="1200"/>
                        <a:t>Measure the enterprise’s external efforts to further DEI progress through their financial and time commitments to community efforts</a:t>
                      </a:r>
                      <a:endParaRPr sz="1200"/>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Arial"/>
                        <a:buNone/>
                      </a:pPr>
                      <a:r>
                        <a:rPr lang="en-US" sz="1200" i="1"/>
                        <a:t>Medium</a:t>
                      </a:r>
                      <a:endParaRPr/>
                    </a:p>
                    <a:p>
                      <a:pPr marL="0" marR="0" lvl="0" indent="0" algn="ctr" rtl="0">
                        <a:spcBef>
                          <a:spcPts val="0"/>
                        </a:spcBef>
                        <a:spcAft>
                          <a:spcPts val="0"/>
                        </a:spcAft>
                        <a:buNone/>
                      </a:pPr>
                      <a:endParaRPr sz="1200" i="1"/>
                    </a:p>
                  </a:txBody>
                  <a:tcPr marL="91450" marR="91450" marT="45725" marB="45725"/>
                </a:tc>
                <a:tc>
                  <a:txBody>
                    <a:bodyPr/>
                    <a:lstStyle/>
                    <a:p>
                      <a:pPr marL="0" marR="0" lvl="0" indent="0" algn="ctr" rtl="0">
                        <a:spcBef>
                          <a:spcPts val="0"/>
                        </a:spcBef>
                        <a:spcAft>
                          <a:spcPts val="0"/>
                        </a:spcAft>
                        <a:buNone/>
                      </a:pPr>
                      <a:r>
                        <a:rPr lang="en-US" sz="1200" i="1"/>
                        <a:t>Medium</a:t>
                      </a:r>
                      <a:endParaRPr sz="1200" i="1"/>
                    </a:p>
                  </a:txBody>
                  <a:tcPr marL="91450" marR="91450" marT="45725" marB="45725"/>
                </a:tc>
                <a:extLst>
                  <a:ext uri="{0D108BD9-81ED-4DB2-BD59-A6C34878D82A}">
                    <a16:rowId xmlns:a16="http://schemas.microsoft.com/office/drawing/2014/main" xmlns="" val="10004"/>
                  </a:ext>
                </a:extLst>
              </a:tr>
              <a:tr h="448350">
                <a:tc>
                  <a:txBody>
                    <a:bodyPr/>
                    <a:lstStyle/>
                    <a:p>
                      <a:pPr marL="0" marR="0" lvl="0" indent="0" algn="l" rtl="0">
                        <a:spcBef>
                          <a:spcPts val="0"/>
                        </a:spcBef>
                        <a:spcAft>
                          <a:spcPts val="0"/>
                        </a:spcAft>
                        <a:buNone/>
                      </a:pPr>
                      <a:r>
                        <a:rPr lang="en-US" sz="1200" b="1"/>
                        <a:t>Customer Strategies </a:t>
                      </a:r>
                      <a:endParaRPr/>
                    </a:p>
                    <a:p>
                      <a:pPr marL="171450" marR="0" lvl="0" indent="-171450" algn="l" rtl="0">
                        <a:spcBef>
                          <a:spcPts val="0"/>
                        </a:spcBef>
                        <a:spcAft>
                          <a:spcPts val="0"/>
                        </a:spcAft>
                        <a:buClr>
                          <a:schemeClr val="dk1"/>
                        </a:buClr>
                        <a:buSzPts val="1200"/>
                        <a:buFont typeface="Arial"/>
                        <a:buChar char="•"/>
                      </a:pPr>
                      <a:r>
                        <a:rPr lang="en-US" sz="1200" b="0"/>
                        <a:t>Number of DEI-specific product development or marketing efforts</a:t>
                      </a:r>
                      <a:endParaRPr/>
                    </a:p>
                    <a:p>
                      <a:pPr marL="171450" marR="0" lvl="0" indent="-171450" algn="l" rtl="0">
                        <a:spcBef>
                          <a:spcPts val="0"/>
                        </a:spcBef>
                        <a:spcAft>
                          <a:spcPts val="0"/>
                        </a:spcAft>
                        <a:buClr>
                          <a:schemeClr val="dk1"/>
                        </a:buClr>
                        <a:buSzPts val="1200"/>
                        <a:buFont typeface="Arial"/>
                        <a:buChar char="•"/>
                      </a:pPr>
                      <a:r>
                        <a:rPr lang="en-US" sz="1200" b="0"/>
                        <a:t>Amount generated from market expansion to underrepresented  customer segments</a:t>
                      </a:r>
                      <a:endParaRPr/>
                    </a:p>
                    <a:p>
                      <a:pPr marL="171450" marR="0" lvl="0" indent="-171450" algn="l" rtl="0">
                        <a:spcBef>
                          <a:spcPts val="0"/>
                        </a:spcBef>
                        <a:spcAft>
                          <a:spcPts val="0"/>
                        </a:spcAft>
                        <a:buClr>
                          <a:schemeClr val="dk1"/>
                        </a:buClr>
                        <a:buSzPts val="1200"/>
                        <a:buFont typeface="Arial"/>
                        <a:buChar char="•"/>
                      </a:pPr>
                      <a:r>
                        <a:rPr lang="en-US" sz="1200" b="0"/>
                        <a:t>Number of business units adopting DEI-specific market efforts</a:t>
                      </a:r>
                      <a:endParaRPr/>
                    </a:p>
                  </a:txBody>
                  <a:tcPr marL="91450" marR="91450" marT="45725" marB="45725"/>
                </a:tc>
                <a:tc>
                  <a:txBody>
                    <a:bodyPr/>
                    <a:lstStyle/>
                    <a:p>
                      <a:pPr marL="0" marR="0" lvl="0" indent="0" algn="l" rtl="0">
                        <a:spcBef>
                          <a:spcPts val="0"/>
                        </a:spcBef>
                        <a:spcAft>
                          <a:spcPts val="0"/>
                        </a:spcAft>
                        <a:buNone/>
                      </a:pPr>
                      <a:r>
                        <a:rPr lang="en-US" sz="1200"/>
                        <a:t>Assess DEI's role in increasing the enterprise's financial success by monitoring an increase/decrease in these metrics </a:t>
                      </a:r>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Arial"/>
                        <a:buNone/>
                      </a:pPr>
                      <a:r>
                        <a:rPr lang="en-US" sz="1200" i="1"/>
                        <a:t>Low</a:t>
                      </a:r>
                      <a:endParaRPr/>
                    </a:p>
                    <a:p>
                      <a:pPr marL="0" marR="0" lvl="0" indent="0" algn="ctr" rtl="0">
                        <a:spcBef>
                          <a:spcPts val="0"/>
                        </a:spcBef>
                        <a:spcAft>
                          <a:spcPts val="0"/>
                        </a:spcAft>
                        <a:buNone/>
                      </a:pPr>
                      <a:endParaRPr sz="1200" i="1"/>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5"/>
                  </a:ext>
                </a:extLst>
              </a:tr>
              <a:tr h="384100">
                <a:tc>
                  <a:txBody>
                    <a:bodyPr/>
                    <a:lstStyle/>
                    <a:p>
                      <a:pPr marL="0" marR="0" lvl="0" indent="0" algn="l" rtl="0">
                        <a:spcBef>
                          <a:spcPts val="0"/>
                        </a:spcBef>
                        <a:spcAft>
                          <a:spcPts val="0"/>
                        </a:spcAft>
                        <a:buNone/>
                      </a:pPr>
                      <a:r>
                        <a:rPr lang="en-US" sz="1200" b="1"/>
                        <a:t>Communications</a:t>
                      </a:r>
                      <a:endParaRPr/>
                    </a:p>
                    <a:p>
                      <a:pPr marL="171450" marR="0" lvl="0" indent="-171450" algn="l" rtl="0">
                        <a:spcBef>
                          <a:spcPts val="0"/>
                        </a:spcBef>
                        <a:spcAft>
                          <a:spcPts val="0"/>
                        </a:spcAft>
                        <a:buClr>
                          <a:schemeClr val="dk1"/>
                        </a:buClr>
                        <a:buSzPts val="1200"/>
                        <a:buFont typeface="Arial"/>
                        <a:buChar char="•"/>
                      </a:pPr>
                      <a:r>
                        <a:rPr lang="en-US" sz="1200" b="0"/>
                        <a:t>Number of visits to external DEI site (I.e., customers, candidates, other external stakeholders)</a:t>
                      </a:r>
                      <a:endParaRPr/>
                    </a:p>
                    <a:p>
                      <a:pPr marL="171450" marR="0" lvl="0" indent="-171450" algn="l" rtl="0">
                        <a:spcBef>
                          <a:spcPts val="0"/>
                        </a:spcBef>
                        <a:spcAft>
                          <a:spcPts val="0"/>
                        </a:spcAft>
                        <a:buClr>
                          <a:schemeClr val="dk1"/>
                        </a:buClr>
                        <a:buSzPts val="1200"/>
                        <a:buFont typeface="Arial"/>
                        <a:buChar char="•"/>
                      </a:pPr>
                      <a:r>
                        <a:rPr lang="en-US" sz="1200" b="0"/>
                        <a:t>Number of visits to internal/intranet DEI site (I.e., employees)</a:t>
                      </a:r>
                      <a:endParaRPr/>
                    </a:p>
                    <a:p>
                      <a:pPr marL="171450" marR="0" lvl="0" indent="-171450" algn="l" rtl="0">
                        <a:spcBef>
                          <a:spcPts val="0"/>
                        </a:spcBef>
                        <a:spcAft>
                          <a:spcPts val="0"/>
                        </a:spcAft>
                        <a:buClr>
                          <a:schemeClr val="dk1"/>
                        </a:buClr>
                        <a:buSzPts val="1200"/>
                        <a:buFont typeface="Arial"/>
                        <a:buChar char="•"/>
                      </a:pPr>
                      <a:r>
                        <a:rPr lang="en-US" sz="1200" b="0"/>
                        <a:t>Number of positive DEI-related social media posts</a:t>
                      </a:r>
                      <a:endParaRPr/>
                    </a:p>
                    <a:p>
                      <a:pPr marL="171450" marR="0" lvl="0" indent="-171450" algn="l" rtl="0">
                        <a:spcBef>
                          <a:spcPts val="0"/>
                        </a:spcBef>
                        <a:spcAft>
                          <a:spcPts val="0"/>
                        </a:spcAft>
                        <a:buClr>
                          <a:schemeClr val="dk1"/>
                        </a:buClr>
                        <a:buSzPts val="1200"/>
                        <a:buFont typeface="Arial"/>
                        <a:buChar char="•"/>
                      </a:pPr>
                      <a:r>
                        <a:rPr lang="en-US" sz="1200" b="0"/>
                        <a:t>Impact of DEI-related social media posts (I.e., reach (views) and engagement (likes, comments, shares))</a:t>
                      </a:r>
                      <a:endParaRPr/>
                    </a:p>
                  </a:txBody>
                  <a:tcPr marL="91450" marR="91450" marT="45725" marB="45725"/>
                </a:tc>
                <a:tc>
                  <a:txBody>
                    <a:bodyPr/>
                    <a:lstStyle/>
                    <a:p>
                      <a:pPr marL="0" marR="0" lvl="0" indent="0" algn="l" rtl="0">
                        <a:spcBef>
                          <a:spcPts val="0"/>
                        </a:spcBef>
                        <a:spcAft>
                          <a:spcPts val="0"/>
                        </a:spcAft>
                        <a:buNone/>
                      </a:pPr>
                      <a:r>
                        <a:rPr lang="en-US" sz="1200"/>
                        <a:t>Assess the organization’s DEI communication effort and impact by monitoring increases/decreases in visits, posts and positive responses in media </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Low</a:t>
                      </a:r>
                      <a:endParaRPr/>
                    </a:p>
                  </a:txBody>
                  <a:tcPr marL="91450" marR="91450" marT="45725" marB="45725"/>
                </a:tc>
                <a:extLst>
                  <a:ext uri="{0D108BD9-81ED-4DB2-BD59-A6C34878D82A}">
                    <a16:rowId xmlns:a16="http://schemas.microsoft.com/office/drawing/2014/main" xmlns="" val="10006"/>
                  </a:ext>
                </a:extLst>
              </a:tr>
              <a:tr h="384100">
                <a:tc>
                  <a:txBody>
                    <a:bodyPr/>
                    <a:lstStyle/>
                    <a:p>
                      <a:pPr marL="0" marR="0" lvl="0" indent="0" algn="l" rtl="0">
                        <a:spcBef>
                          <a:spcPts val="0"/>
                        </a:spcBef>
                        <a:spcAft>
                          <a:spcPts val="0"/>
                        </a:spcAft>
                        <a:buNone/>
                      </a:pPr>
                      <a:r>
                        <a:rPr lang="en-US" sz="1200" b="1"/>
                        <a:t>Misconduct</a:t>
                      </a:r>
                      <a:endParaRPr/>
                    </a:p>
                    <a:p>
                      <a:pPr marL="171450" marR="0" lvl="0" indent="-171450" algn="l" rtl="0">
                        <a:lnSpc>
                          <a:spcPct val="100000"/>
                        </a:lnSpc>
                        <a:spcBef>
                          <a:spcPts val="0"/>
                        </a:spcBef>
                        <a:spcAft>
                          <a:spcPts val="0"/>
                        </a:spcAft>
                        <a:buClr>
                          <a:schemeClr val="dk1"/>
                        </a:buClr>
                        <a:buSzPts val="1200"/>
                        <a:buFont typeface="Arial"/>
                        <a:buChar char="•"/>
                      </a:pPr>
                      <a:r>
                        <a:rPr lang="en-US" sz="1200">
                          <a:solidFill>
                            <a:schemeClr val="dk1"/>
                          </a:solidFill>
                        </a:rPr>
                        <a:t>Emp</a:t>
                      </a:r>
                      <a:r>
                        <a:rPr lang="en-US" sz="1200"/>
                        <a:t>loyee reported misconduct (I.e., perceived instances of bullying, discrimination, microaggressions)</a:t>
                      </a:r>
                      <a:endParaRPr sz="1200"/>
                    </a:p>
                  </a:txBody>
                  <a:tcPr marL="91450" marR="91450" marT="45725" marB="45725"/>
                </a:tc>
                <a:tc>
                  <a:txBody>
                    <a:bodyPr/>
                    <a:lstStyle/>
                    <a:p>
                      <a:pPr marL="0" marR="0" lvl="0" indent="0" algn="l" rtl="0">
                        <a:spcBef>
                          <a:spcPts val="0"/>
                        </a:spcBef>
                        <a:spcAft>
                          <a:spcPts val="0"/>
                        </a:spcAft>
                        <a:buNone/>
                      </a:pPr>
                      <a:r>
                        <a:rPr lang="en-US" sz="1200"/>
                        <a:t>Quantify change in exclusionary and discriminatory behavior by monitoring increase/decrease in misconduct reporting  </a:t>
                      </a:r>
                      <a:endParaRPr sz="120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dirty="0"/>
                        <a:t>High</a:t>
                      </a:r>
                      <a:endParaRPr sz="1200" i="1" dirty="0"/>
                    </a:p>
                  </a:txBody>
                  <a:tcPr marL="91450" marR="91450" marT="45725" marB="45725"/>
                </a:tc>
                <a:extLst>
                  <a:ext uri="{0D108BD9-81ED-4DB2-BD59-A6C34878D82A}">
                    <a16:rowId xmlns:a16="http://schemas.microsoft.com/office/drawing/2014/main" xmlns="" val="10007"/>
                  </a:ext>
                </a:extLst>
              </a:tr>
            </a:tbl>
          </a:graphicData>
        </a:graphic>
      </p:graphicFrame>
      <p:sp>
        <p:nvSpPr>
          <p:cNvPr id="321" name="Google Shape;321;p7"/>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 metrics that help inform and evaluate efforts to drive culture change to advance DEI. Use it to understand these metrices’ use, ease of measurement and relative importance and to reassess/validate your present metric tracking strategy.</a:t>
            </a:r>
            <a:endParaRPr sz="12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8"/>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a:solidFill>
                  <a:schemeClr val="accent1"/>
                </a:solidFill>
              </a:rPr>
              <a:t>Drive Culture Change to Advance DEI Metrics (2/3) </a:t>
            </a:r>
            <a:endParaRPr>
              <a:solidFill>
                <a:schemeClr val="accent1"/>
              </a:solidFill>
            </a:endParaRPr>
          </a:p>
        </p:txBody>
      </p:sp>
      <p:graphicFrame>
        <p:nvGraphicFramePr>
          <p:cNvPr id="327" name="Google Shape;327;p8"/>
          <p:cNvGraphicFramePr/>
          <p:nvPr>
            <p:extLst>
              <p:ext uri="{D42A27DB-BD31-4B8C-83A1-F6EECF244321}">
                <p14:modId xmlns:p14="http://schemas.microsoft.com/office/powerpoint/2010/main" val="3587768630"/>
              </p:ext>
            </p:extLst>
          </p:nvPr>
        </p:nvGraphicFramePr>
        <p:xfrm>
          <a:off x="582929" y="1591833"/>
          <a:ext cx="13984000" cy="7589590"/>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448850">
                <a:tc>
                  <a:txBody>
                    <a:bodyPr/>
                    <a:lstStyle/>
                    <a:p>
                      <a:pPr marL="0" marR="0" lvl="0" indent="0" algn="l" rtl="0">
                        <a:spcBef>
                          <a:spcPts val="0"/>
                        </a:spcBef>
                        <a:spcAft>
                          <a:spcPts val="0"/>
                        </a:spcAft>
                        <a:buNone/>
                      </a:pPr>
                      <a:r>
                        <a:rPr lang="en-US" sz="1200" b="1"/>
                        <a:t>Metric Category and Metrics</a:t>
                      </a:r>
                      <a:endParaRPr sz="1200" b="1"/>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dirty="0"/>
                        <a:t>Importance in Demonstrating DEI Outcomes and Progress</a:t>
                      </a:r>
                      <a:endParaRPr sz="1200" b="1" dirty="0"/>
                    </a:p>
                  </a:txBody>
                  <a:tcPr marL="91450" marR="91450" marT="45725" marB="45725">
                    <a:solidFill>
                      <a:srgbClr val="A1B3CA"/>
                    </a:solidFill>
                  </a:tcPr>
                </a:tc>
                <a:extLst>
                  <a:ext uri="{0D108BD9-81ED-4DB2-BD59-A6C34878D82A}">
                    <a16:rowId xmlns:a16="http://schemas.microsoft.com/office/drawing/2014/main" xmlns="" val="10000"/>
                  </a:ext>
                </a:extLst>
              </a:tr>
              <a:tr h="807925">
                <a:tc>
                  <a:txBody>
                    <a:bodyPr/>
                    <a:lstStyle/>
                    <a:p>
                      <a:pPr marL="0" marR="0" lvl="0" indent="0" algn="l" rtl="0">
                        <a:spcBef>
                          <a:spcPts val="0"/>
                        </a:spcBef>
                        <a:spcAft>
                          <a:spcPts val="0"/>
                        </a:spcAft>
                        <a:buClr>
                          <a:schemeClr val="dk1"/>
                        </a:buClr>
                        <a:buSzPts val="1200"/>
                        <a:buFont typeface="Arial"/>
                        <a:buNone/>
                      </a:pPr>
                      <a:r>
                        <a:rPr lang="en-US" sz="1200" b="1">
                          <a:solidFill>
                            <a:schemeClr val="dk1"/>
                          </a:solidFill>
                        </a:rPr>
                        <a:t>Recruiting Metrics </a:t>
                      </a:r>
                      <a:endParaRPr sz="1800">
                        <a:solidFill>
                          <a:schemeClr val="dk1"/>
                        </a:solidFill>
                      </a:endParaRPr>
                    </a:p>
                    <a:p>
                      <a:pPr marL="171450" marR="0" lvl="0" indent="-171450" algn="l" rtl="0">
                        <a:spcBef>
                          <a:spcPts val="0"/>
                        </a:spcBef>
                        <a:spcAft>
                          <a:spcPts val="0"/>
                        </a:spcAft>
                        <a:buClr>
                          <a:schemeClr val="dk1"/>
                        </a:buClr>
                        <a:buSzPts val="1200"/>
                        <a:buFont typeface="Arial"/>
                        <a:buChar char="•"/>
                      </a:pPr>
                      <a:r>
                        <a:rPr lang="en-US" sz="1200" b="0"/>
                        <a:t>Percentage of underrepresented candidates in total pool</a:t>
                      </a:r>
                      <a:endParaRPr sz="1800"/>
                    </a:p>
                    <a:p>
                      <a:pPr marL="171450" marR="0" lvl="0" indent="-171450" algn="l" rtl="0">
                        <a:spcBef>
                          <a:spcPts val="0"/>
                        </a:spcBef>
                        <a:spcAft>
                          <a:spcPts val="0"/>
                        </a:spcAft>
                        <a:buClr>
                          <a:schemeClr val="dk1"/>
                        </a:buClr>
                        <a:buSzPts val="1200"/>
                        <a:buFont typeface="Arial"/>
                        <a:buChar char="•"/>
                      </a:pPr>
                      <a:r>
                        <a:rPr lang="en-US" sz="1200" b="0"/>
                        <a:t>Percentage of underrepresented candidates receiving interviews</a:t>
                      </a:r>
                      <a:endParaRPr sz="1800"/>
                    </a:p>
                    <a:p>
                      <a:pPr marL="171450" marR="0" lvl="0" indent="-171450" algn="l" rtl="0">
                        <a:spcBef>
                          <a:spcPts val="0"/>
                        </a:spcBef>
                        <a:spcAft>
                          <a:spcPts val="0"/>
                        </a:spcAft>
                        <a:buClr>
                          <a:schemeClr val="dk1"/>
                        </a:buClr>
                        <a:buSzPts val="1200"/>
                        <a:buFont typeface="Arial"/>
                        <a:buChar char="•"/>
                      </a:pPr>
                      <a:r>
                        <a:rPr lang="en-US" sz="1200" b="0"/>
                        <a:t>Percentage of underrepresented candidates extended offers</a:t>
                      </a:r>
                      <a:endParaRPr sz="1800"/>
                    </a:p>
                    <a:p>
                      <a:pPr marL="171450" marR="0" lvl="0" indent="-171450" algn="l" rtl="0">
                        <a:spcBef>
                          <a:spcPts val="0"/>
                        </a:spcBef>
                        <a:spcAft>
                          <a:spcPts val="0"/>
                        </a:spcAft>
                        <a:buClr>
                          <a:schemeClr val="dk1"/>
                        </a:buClr>
                        <a:buSzPts val="1200"/>
                        <a:buFont typeface="Arial"/>
                        <a:buChar char="•"/>
                      </a:pPr>
                      <a:r>
                        <a:rPr lang="en-US" sz="1200" b="0"/>
                        <a:t>Percentage of offer acceptance from underrepresented  candidates</a:t>
                      </a:r>
                      <a:endParaRPr sz="1800"/>
                    </a:p>
                    <a:p>
                      <a:pPr marL="171450" marR="0" lvl="0" indent="-171450" algn="l" rtl="0">
                        <a:spcBef>
                          <a:spcPts val="0"/>
                        </a:spcBef>
                        <a:spcAft>
                          <a:spcPts val="0"/>
                        </a:spcAft>
                        <a:buClr>
                          <a:schemeClr val="dk1"/>
                        </a:buClr>
                        <a:buSzPts val="1200"/>
                        <a:buFont typeface="Arial"/>
                        <a:buChar char="•"/>
                      </a:pPr>
                      <a:r>
                        <a:rPr lang="en-US" sz="1200" b="0"/>
                        <a:t>Percentage of compliance with underrepresented candidate slate requirements</a:t>
                      </a:r>
                      <a:endParaRPr sz="1200" b="1"/>
                    </a:p>
                    <a:p>
                      <a:pPr marL="171450" marR="0" lvl="0" indent="-171450" algn="l" rtl="0">
                        <a:spcBef>
                          <a:spcPts val="0"/>
                        </a:spcBef>
                        <a:spcAft>
                          <a:spcPts val="0"/>
                        </a:spcAft>
                        <a:buClr>
                          <a:schemeClr val="dk1"/>
                        </a:buClr>
                        <a:buSzPts val="1200"/>
                        <a:buFont typeface="Arial"/>
                        <a:buChar char="•"/>
                      </a:pPr>
                      <a:r>
                        <a:rPr lang="en-US" sz="1200" b="0"/>
                        <a:t>Number of partnerships with underrepresented talent organizations (e.g., Black Engineers of America) to act as sourcing channels</a:t>
                      </a:r>
                      <a:endParaRPr sz="1800"/>
                    </a:p>
                  </a:txBody>
                  <a:tcPr marL="91450" marR="91450" marT="45725" marB="45725"/>
                </a:tc>
                <a:tc>
                  <a:txBody>
                    <a:bodyPr/>
                    <a:lstStyle/>
                    <a:p>
                      <a:pPr marL="0" marR="0" lvl="0" indent="0" algn="l" rtl="0">
                        <a:spcBef>
                          <a:spcPts val="0"/>
                        </a:spcBef>
                        <a:spcAft>
                          <a:spcPts val="0"/>
                        </a:spcAft>
                        <a:buClr>
                          <a:schemeClr val="dk1"/>
                        </a:buClr>
                        <a:buSzPts val="1200"/>
                        <a:buFont typeface="Arial"/>
                        <a:buNone/>
                      </a:pPr>
                      <a:r>
                        <a:rPr lang="en-US" sz="1200" dirty="0"/>
                        <a:t>Identify gaps in the recruiting process preventing underrepresented talent from entering the organization</a:t>
                      </a:r>
                      <a:endParaRPr sz="1200" dirty="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Medium</a:t>
                      </a:r>
                      <a:endParaRPr sz="180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High </a:t>
                      </a:r>
                      <a:endParaRPr sz="1200" i="1"/>
                    </a:p>
                  </a:txBody>
                  <a:tcPr marL="91450" marR="91450" marT="45725" marB="45725"/>
                </a:tc>
                <a:extLst>
                  <a:ext uri="{0D108BD9-81ED-4DB2-BD59-A6C34878D82A}">
                    <a16:rowId xmlns:a16="http://schemas.microsoft.com/office/drawing/2014/main" xmlns="" val="10001"/>
                  </a:ext>
                </a:extLst>
              </a:tr>
              <a:tr h="807950">
                <a:tc>
                  <a:txBody>
                    <a:bodyPr/>
                    <a:lstStyle/>
                    <a:p>
                      <a:pPr marL="0" marR="0" lvl="0" indent="0" algn="l" rtl="0">
                        <a:spcBef>
                          <a:spcPts val="0"/>
                        </a:spcBef>
                        <a:spcAft>
                          <a:spcPts val="0"/>
                        </a:spcAft>
                        <a:buNone/>
                      </a:pPr>
                      <a:r>
                        <a:rPr lang="en-US" sz="1200" b="1">
                          <a:solidFill>
                            <a:schemeClr val="dk1"/>
                          </a:solidFill>
                        </a:rPr>
                        <a:t>Representation</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workforce representation</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senior leader representation</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board representation</a:t>
                      </a:r>
                      <a:endParaRPr/>
                    </a:p>
                  </a:txBody>
                  <a:tcPr marL="91450" marR="91450" marT="45725" marB="45725"/>
                </a:tc>
                <a:tc>
                  <a:txBody>
                    <a:bodyPr/>
                    <a:lstStyle/>
                    <a:p>
                      <a:pPr marL="0" marR="0" lvl="0" indent="0" algn="l" rtl="0">
                        <a:spcBef>
                          <a:spcPts val="0"/>
                        </a:spcBef>
                        <a:spcAft>
                          <a:spcPts val="0"/>
                        </a:spcAft>
                        <a:buNone/>
                      </a:pPr>
                      <a:r>
                        <a:rPr lang="en-US" sz="1200"/>
                        <a:t>Assess the current state of diversity in your organization and improvement of representation in comparison to previous years</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Medium </a:t>
                      </a:r>
                      <a:endParaRPr sz="1200" i="1"/>
                    </a:p>
                  </a:txBody>
                  <a:tcPr marL="91450" marR="91450" marT="45725" marB="45725"/>
                </a:tc>
                <a:extLst>
                  <a:ext uri="{0D108BD9-81ED-4DB2-BD59-A6C34878D82A}">
                    <a16:rowId xmlns:a16="http://schemas.microsoft.com/office/drawing/2014/main" xmlns="" val="10002"/>
                  </a:ext>
                </a:extLst>
              </a:tr>
              <a:tr h="1346575">
                <a:tc>
                  <a:txBody>
                    <a:bodyPr/>
                    <a:lstStyle/>
                    <a:p>
                      <a:pPr marL="0" marR="0" lvl="0" indent="0" algn="l" rtl="0">
                        <a:spcBef>
                          <a:spcPts val="0"/>
                        </a:spcBef>
                        <a:spcAft>
                          <a:spcPts val="0"/>
                        </a:spcAft>
                        <a:buNone/>
                      </a:pPr>
                      <a:r>
                        <a:rPr lang="en-US" sz="1200" b="1">
                          <a:solidFill>
                            <a:schemeClr val="dk1"/>
                          </a:solidFill>
                        </a:rPr>
                        <a:t>Promotions</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workforce promotions </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senior leader promotions</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Number of resource group leader promotions</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workforce in HIPO program</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workforce in successor slates</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underrepresented talent out of total workforce in internal candidates for open roles</a:t>
                      </a:r>
                      <a:endParaRPr/>
                    </a:p>
                  </a:txBody>
                  <a:tcPr marL="91450" marR="91450" marT="45725" marB="45725"/>
                </a:tc>
                <a:tc>
                  <a:txBody>
                    <a:bodyPr/>
                    <a:lstStyle/>
                    <a:p>
                      <a:pPr marL="0" marR="0" lvl="0" indent="0" algn="l" rtl="0">
                        <a:spcBef>
                          <a:spcPts val="0"/>
                        </a:spcBef>
                        <a:spcAft>
                          <a:spcPts val="0"/>
                        </a:spcAft>
                        <a:buNone/>
                      </a:pPr>
                      <a:r>
                        <a:rPr lang="en-US" sz="1200"/>
                        <a:t>Monitor the effectiveness of underrepresented talent advancement policies as seen through an increase/decrease in promotion metrics</a:t>
                      </a:r>
                      <a:endParaRPr sz="1200"/>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High </a:t>
                      </a:r>
                      <a:endParaRPr sz="1200" i="1"/>
                    </a:p>
                  </a:txBody>
                  <a:tcPr marL="91450" marR="91450" marT="45725" marB="45725"/>
                </a:tc>
                <a:extLst>
                  <a:ext uri="{0D108BD9-81ED-4DB2-BD59-A6C34878D82A}">
                    <a16:rowId xmlns:a16="http://schemas.microsoft.com/office/drawing/2014/main" xmlns="" val="10003"/>
                  </a:ext>
                </a:extLst>
              </a:tr>
              <a:tr h="987475">
                <a:tc>
                  <a:txBody>
                    <a:bodyPr/>
                    <a:lstStyle/>
                    <a:p>
                      <a:pPr marL="0" marR="0" lvl="0" indent="0" algn="l" rtl="0">
                        <a:spcBef>
                          <a:spcPts val="0"/>
                        </a:spcBef>
                        <a:spcAft>
                          <a:spcPts val="0"/>
                        </a:spcAft>
                        <a:buNone/>
                      </a:pPr>
                      <a:r>
                        <a:rPr lang="en-US" sz="1200" b="1"/>
                        <a:t>Employee Engagement</a:t>
                      </a:r>
                      <a:endParaRPr/>
                    </a:p>
                    <a:p>
                      <a:pPr marL="171450" marR="0" lvl="0" indent="-171450" algn="l" rtl="0">
                        <a:spcBef>
                          <a:spcPts val="0"/>
                        </a:spcBef>
                        <a:spcAft>
                          <a:spcPts val="0"/>
                        </a:spcAft>
                        <a:buClr>
                          <a:schemeClr val="dk1"/>
                        </a:buClr>
                        <a:buSzPts val="1200"/>
                        <a:buFont typeface="Arial"/>
                        <a:buChar char="•"/>
                      </a:pPr>
                      <a:r>
                        <a:rPr lang="en-US" sz="1200" b="0"/>
                        <a:t>Underrepresented talent employee engagement scores</a:t>
                      </a:r>
                      <a:endParaRPr/>
                    </a:p>
                    <a:p>
                      <a:pPr marL="171450" marR="0" lvl="0" indent="-171450" algn="l" rtl="0">
                        <a:spcBef>
                          <a:spcPts val="0"/>
                        </a:spcBef>
                        <a:spcAft>
                          <a:spcPts val="0"/>
                        </a:spcAft>
                        <a:buClr>
                          <a:schemeClr val="dk1"/>
                        </a:buClr>
                        <a:buSzPts val="1200"/>
                        <a:buFont typeface="Arial"/>
                        <a:buChar char="•"/>
                      </a:pPr>
                      <a:r>
                        <a:rPr lang="en-US" sz="1200" b="0">
                          <a:solidFill>
                            <a:schemeClr val="dk1"/>
                          </a:solidFill>
                        </a:rPr>
                        <a:t>Percentage of employees agreeing the organization is a place that values DEI</a:t>
                      </a:r>
                      <a:endParaRPr/>
                    </a:p>
                    <a:p>
                      <a:pPr marL="171450" marR="0" lvl="0" indent="-171450" algn="l" rtl="0">
                        <a:spcBef>
                          <a:spcPts val="0"/>
                        </a:spcBef>
                        <a:spcAft>
                          <a:spcPts val="0"/>
                        </a:spcAft>
                        <a:buClr>
                          <a:schemeClr val="dk1"/>
                        </a:buClr>
                        <a:buSzPts val="1200"/>
                        <a:buFont typeface="Arial"/>
                        <a:buChar char="•"/>
                      </a:pPr>
                      <a:r>
                        <a:rPr lang="en-US" sz="1200" b="0"/>
                        <a:t>Net Promoter Scores</a:t>
                      </a:r>
                      <a:endParaRPr/>
                    </a:p>
                    <a:p>
                      <a:pPr marL="171450" marR="0" lvl="0" indent="-171450" algn="l" rtl="0">
                        <a:spcBef>
                          <a:spcPts val="0"/>
                        </a:spcBef>
                        <a:spcAft>
                          <a:spcPts val="0"/>
                        </a:spcAft>
                        <a:buClr>
                          <a:schemeClr val="dk1"/>
                        </a:buClr>
                        <a:buSzPts val="1200"/>
                        <a:buFont typeface="Arial"/>
                        <a:buChar char="•"/>
                      </a:pPr>
                      <a:r>
                        <a:rPr lang="en-US" sz="1200" b="0"/>
                        <a:t>Employee perception of inclusion across teams (e.g., Gartner Inclusion Index) </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Arial"/>
                        <a:buNone/>
                      </a:pPr>
                      <a:r>
                        <a:rPr lang="en-US" sz="1200"/>
                        <a:t>Determine the impact of DEI related activities on employee engagement (I.e., increase in overall engagement) by monitoring increase/decrease in these metrics </a:t>
                      </a:r>
                      <a:endParaRPr sz="1200"/>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Arial"/>
                        <a:buNone/>
                      </a:pPr>
                      <a:r>
                        <a:rPr lang="en-US" sz="1200" i="1"/>
                        <a:t>Medium</a:t>
                      </a:r>
                      <a:endParaRPr/>
                    </a:p>
                    <a:p>
                      <a:pPr marL="0" marR="0" lvl="0" indent="0" algn="ctr" rtl="0">
                        <a:spcBef>
                          <a:spcPts val="0"/>
                        </a:spcBef>
                        <a:spcAft>
                          <a:spcPts val="0"/>
                        </a:spcAft>
                        <a:buNone/>
                      </a:pPr>
                      <a:endParaRPr sz="1200" i="1"/>
                    </a:p>
                  </a:txBody>
                  <a:tcPr marL="91450" marR="91450" marT="45725" marB="45725"/>
                </a:tc>
                <a:tc>
                  <a:txBody>
                    <a:bodyPr/>
                    <a:lstStyle/>
                    <a:p>
                      <a:pPr marL="0" marR="0" lvl="0" indent="0" algn="ctr" rtl="0">
                        <a:spcBef>
                          <a:spcPts val="0"/>
                        </a:spcBef>
                        <a:spcAft>
                          <a:spcPts val="0"/>
                        </a:spcAft>
                        <a:buNone/>
                      </a:pPr>
                      <a:r>
                        <a:rPr lang="en-US" sz="1200" i="1"/>
                        <a:t>High</a:t>
                      </a:r>
                      <a:endParaRPr sz="1200" i="1"/>
                    </a:p>
                  </a:txBody>
                  <a:tcPr marL="91450" marR="91450" marT="45725" marB="45725"/>
                </a:tc>
                <a:extLst>
                  <a:ext uri="{0D108BD9-81ED-4DB2-BD59-A6C34878D82A}">
                    <a16:rowId xmlns:a16="http://schemas.microsoft.com/office/drawing/2014/main" xmlns="" val="10004"/>
                  </a:ext>
                </a:extLst>
              </a:tr>
              <a:tr h="807950">
                <a:tc>
                  <a:txBody>
                    <a:bodyPr/>
                    <a:lstStyle/>
                    <a:p>
                      <a:pPr marL="0" marR="0" lvl="0" indent="0" algn="l" rtl="0">
                        <a:spcBef>
                          <a:spcPts val="0"/>
                        </a:spcBef>
                        <a:spcAft>
                          <a:spcPts val="0"/>
                        </a:spcAft>
                        <a:buNone/>
                      </a:pPr>
                      <a:r>
                        <a:rPr lang="en-US" sz="1200" b="1"/>
                        <a:t>Turnover </a:t>
                      </a:r>
                      <a:endParaRPr/>
                    </a:p>
                    <a:p>
                      <a:pPr marL="171450" marR="0" lvl="0" indent="-171450" algn="l" rtl="0">
                        <a:spcBef>
                          <a:spcPts val="0"/>
                        </a:spcBef>
                        <a:spcAft>
                          <a:spcPts val="0"/>
                        </a:spcAft>
                        <a:buClr>
                          <a:schemeClr val="dk1"/>
                        </a:buClr>
                        <a:buSzPts val="1200"/>
                        <a:buFont typeface="Arial"/>
                        <a:buChar char="•"/>
                      </a:pPr>
                      <a:r>
                        <a:rPr lang="en-US" sz="1200" b="0"/>
                        <a:t>Turnover for underrepresented employees/senior leaders with less than two years’ tenure</a:t>
                      </a:r>
                      <a:endParaRPr/>
                    </a:p>
                    <a:p>
                      <a:pPr marL="171450" marR="0" lvl="0" indent="-171450" algn="l" rtl="0">
                        <a:spcBef>
                          <a:spcPts val="0"/>
                        </a:spcBef>
                        <a:spcAft>
                          <a:spcPts val="0"/>
                        </a:spcAft>
                        <a:buClr>
                          <a:schemeClr val="dk1"/>
                        </a:buClr>
                        <a:buSzPts val="1200"/>
                        <a:buFont typeface="Arial"/>
                        <a:buChar char="•"/>
                      </a:pPr>
                      <a:r>
                        <a:rPr lang="en-US" sz="1200" b="0"/>
                        <a:t>Turnover for underrepresented employees/senior leaders with more than two years’ tenure</a:t>
                      </a:r>
                      <a:endParaRPr/>
                    </a:p>
                    <a:p>
                      <a:pPr marL="171450" marR="0" lvl="0" indent="-171450" algn="l" rtl="0">
                        <a:spcBef>
                          <a:spcPts val="0"/>
                        </a:spcBef>
                        <a:spcAft>
                          <a:spcPts val="0"/>
                        </a:spcAft>
                        <a:buClr>
                          <a:schemeClr val="dk1"/>
                        </a:buClr>
                        <a:buSzPts val="1200"/>
                        <a:buFont typeface="Arial"/>
                        <a:buChar char="•"/>
                      </a:pPr>
                      <a:r>
                        <a:rPr lang="en-US" sz="1200" b="0"/>
                        <a:t>Voluntary/involuntary turnover for underrepresented talent</a:t>
                      </a:r>
                      <a:endParaRPr/>
                    </a:p>
                  </a:txBody>
                  <a:tcPr marL="91450" marR="91450" marT="45725" marB="45725"/>
                </a:tc>
                <a:tc>
                  <a:txBody>
                    <a:bodyPr/>
                    <a:lstStyle/>
                    <a:p>
                      <a:pPr marL="0" marR="0" lvl="0" indent="0" algn="l" rtl="0">
                        <a:spcBef>
                          <a:spcPts val="0"/>
                        </a:spcBef>
                        <a:spcAft>
                          <a:spcPts val="0"/>
                        </a:spcAft>
                        <a:buNone/>
                      </a:pPr>
                      <a:r>
                        <a:rPr lang="en-US" sz="1200"/>
                        <a:t>Understand if underrepresented talent is more or less likely than overrepresented talent to stay at the organization over time (I.e., decrease in turnover of underrepresented talent)</a:t>
                      </a:r>
                      <a:endParaRPr/>
                    </a:p>
                  </a:txBody>
                  <a:tcPr marL="91450" marR="91450" marT="45725" marB="45725"/>
                </a:tc>
                <a:tc>
                  <a:txBody>
                    <a:bodyPr/>
                    <a:lstStyle/>
                    <a:p>
                      <a:pPr marL="0" marR="0" lvl="0" indent="0" algn="ctr" rtl="0">
                        <a:spcBef>
                          <a:spcPts val="0"/>
                        </a:spcBef>
                        <a:spcAft>
                          <a:spcPts val="0"/>
                        </a:spcAft>
                        <a:buNone/>
                      </a:pPr>
                      <a:r>
                        <a:rPr lang="en-US" sz="1200" i="1"/>
                        <a:t>High</a:t>
                      </a:r>
                      <a:endParaRPr/>
                    </a:p>
                  </a:txBody>
                  <a:tcPr marL="91450" marR="91450" marT="45725" marB="45725"/>
                </a:tc>
                <a:tc>
                  <a:txBody>
                    <a:bodyPr/>
                    <a:lstStyle/>
                    <a:p>
                      <a:pPr marL="0" marR="0" lvl="0" indent="0" algn="ctr" rtl="0">
                        <a:spcBef>
                          <a:spcPts val="0"/>
                        </a:spcBef>
                        <a:spcAft>
                          <a:spcPts val="0"/>
                        </a:spcAft>
                        <a:buNone/>
                      </a:pPr>
                      <a:r>
                        <a:rPr lang="en-US" sz="1200" i="1"/>
                        <a:t>High </a:t>
                      </a:r>
                      <a:endParaRPr sz="1200" i="1"/>
                    </a:p>
                  </a:txBody>
                  <a:tcPr marL="91450" marR="91450" marT="45725" marB="45725"/>
                </a:tc>
                <a:extLst>
                  <a:ext uri="{0D108BD9-81ED-4DB2-BD59-A6C34878D82A}">
                    <a16:rowId xmlns:a16="http://schemas.microsoft.com/office/drawing/2014/main" xmlns="" val="10005"/>
                  </a:ext>
                </a:extLst>
              </a:tr>
              <a:tr h="987475">
                <a:tc>
                  <a:txBody>
                    <a:bodyPr/>
                    <a:lstStyle/>
                    <a:p>
                      <a:pPr marL="0" marR="0" lvl="0" indent="0" algn="l" rtl="0">
                        <a:spcBef>
                          <a:spcPts val="0"/>
                        </a:spcBef>
                        <a:spcAft>
                          <a:spcPts val="0"/>
                        </a:spcAft>
                        <a:buNone/>
                      </a:pPr>
                      <a:r>
                        <a:rPr lang="en-US" sz="1200" b="1"/>
                        <a:t>DEI Training </a:t>
                      </a:r>
                      <a:endParaRPr/>
                    </a:p>
                    <a:p>
                      <a:pPr marL="171450" marR="0" lvl="0" indent="-171450" algn="l" rtl="0">
                        <a:spcBef>
                          <a:spcPts val="0"/>
                        </a:spcBef>
                        <a:spcAft>
                          <a:spcPts val="0"/>
                        </a:spcAft>
                        <a:buClr>
                          <a:schemeClr val="dk1"/>
                        </a:buClr>
                        <a:buSzPts val="1200"/>
                        <a:buFont typeface="Arial"/>
                        <a:buChar char="•"/>
                      </a:pPr>
                      <a:r>
                        <a:rPr lang="en-US" sz="1200" b="0"/>
                        <a:t>Percentage of employees participating in DEI-specific training</a:t>
                      </a:r>
                      <a:endParaRPr/>
                    </a:p>
                    <a:p>
                      <a:pPr marL="171450" marR="0" lvl="0" indent="-171450" algn="l" rtl="0">
                        <a:spcBef>
                          <a:spcPts val="0"/>
                        </a:spcBef>
                        <a:spcAft>
                          <a:spcPts val="0"/>
                        </a:spcAft>
                        <a:buClr>
                          <a:schemeClr val="dk1"/>
                        </a:buClr>
                        <a:buSzPts val="1200"/>
                        <a:buFont typeface="Arial"/>
                        <a:buChar char="•"/>
                      </a:pPr>
                      <a:r>
                        <a:rPr lang="en-US" sz="1200" b="0"/>
                        <a:t>Percentage of managers participating in DEI-specific training</a:t>
                      </a:r>
                      <a:endParaRPr/>
                    </a:p>
                    <a:p>
                      <a:pPr marL="171450" marR="0" lvl="0" indent="-171450" algn="l" rtl="0">
                        <a:spcBef>
                          <a:spcPts val="0"/>
                        </a:spcBef>
                        <a:spcAft>
                          <a:spcPts val="0"/>
                        </a:spcAft>
                        <a:buClr>
                          <a:schemeClr val="dk1"/>
                        </a:buClr>
                        <a:buSzPts val="1200"/>
                        <a:buFont typeface="Arial"/>
                        <a:buChar char="•"/>
                      </a:pPr>
                      <a:r>
                        <a:rPr lang="en-US" sz="1200" b="0"/>
                        <a:t>Scores or ratings of trainings </a:t>
                      </a:r>
                      <a:endParaRPr/>
                    </a:p>
                    <a:p>
                      <a:pPr marL="171450" marR="0" lvl="0" indent="-171450" algn="l" rtl="0">
                        <a:lnSpc>
                          <a:spcPct val="100000"/>
                        </a:lnSpc>
                        <a:spcBef>
                          <a:spcPts val="0"/>
                        </a:spcBef>
                        <a:spcAft>
                          <a:spcPts val="0"/>
                        </a:spcAft>
                        <a:buClr>
                          <a:schemeClr val="dk1"/>
                        </a:buClr>
                        <a:buSzPts val="1200"/>
                        <a:buFont typeface="Arial"/>
                        <a:buChar char="•"/>
                      </a:pPr>
                      <a:r>
                        <a:rPr lang="en-US" sz="1200" b="0"/>
                        <a:t>Number of DEI-specific training courses offered</a:t>
                      </a:r>
                      <a:endParaRPr/>
                    </a:p>
                  </a:txBody>
                  <a:tcPr marL="91450" marR="91450" marT="45725" marB="45725"/>
                </a:tc>
                <a:tc>
                  <a:txBody>
                    <a:bodyPr/>
                    <a:lstStyle/>
                    <a:p>
                      <a:pPr marL="0" marR="0" lvl="0" indent="0" algn="l" rtl="0">
                        <a:spcBef>
                          <a:spcPts val="0"/>
                        </a:spcBef>
                        <a:spcAft>
                          <a:spcPts val="0"/>
                        </a:spcAft>
                        <a:buNone/>
                      </a:pPr>
                      <a:r>
                        <a:rPr lang="en-US" sz="1200"/>
                        <a:t>Evaluate the degree of employee engagement and performance in DEI training programs and see if it has increased in comparison to previous years</a:t>
                      </a:r>
                      <a:endParaRPr sz="120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dirty="0"/>
                        <a:t>Medium </a:t>
                      </a:r>
                      <a:endParaRPr sz="1200" i="1" dirty="0"/>
                    </a:p>
                  </a:txBody>
                  <a:tcPr marL="91450" marR="91450" marT="45725" marB="45725"/>
                </a:tc>
                <a:extLst>
                  <a:ext uri="{0D108BD9-81ED-4DB2-BD59-A6C34878D82A}">
                    <a16:rowId xmlns:a16="http://schemas.microsoft.com/office/drawing/2014/main" xmlns="" val="10006"/>
                  </a:ext>
                </a:extLst>
              </a:tr>
            </a:tbl>
          </a:graphicData>
        </a:graphic>
      </p:graphicFrame>
      <p:sp>
        <p:nvSpPr>
          <p:cNvPr id="328" name="Google Shape;328;p8"/>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 metrics that help inform and evaluate efforts to drive culture change to advance DEI. Use it to understand these metrices’ use, ease of measurement and relative importance and to reassess/validate your present metric tracking strategy.</a:t>
            </a:r>
            <a:endParaRPr sz="12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graphicFrame>
        <p:nvGraphicFramePr>
          <p:cNvPr id="333" name="Google Shape;333;p9"/>
          <p:cNvGraphicFramePr/>
          <p:nvPr>
            <p:extLst>
              <p:ext uri="{D42A27DB-BD31-4B8C-83A1-F6EECF244321}">
                <p14:modId xmlns:p14="http://schemas.microsoft.com/office/powerpoint/2010/main" val="3896392588"/>
              </p:ext>
            </p:extLst>
          </p:nvPr>
        </p:nvGraphicFramePr>
        <p:xfrm>
          <a:off x="582929" y="1670826"/>
          <a:ext cx="13984000" cy="4389160"/>
        </p:xfrm>
        <a:graphic>
          <a:graphicData uri="http://schemas.openxmlformats.org/drawingml/2006/table">
            <a:tbl>
              <a:tblPr firstRow="1" bandRow="1">
                <a:noFill/>
                <a:tableStyleId>{7DA8AC39-9B89-4EFF-BEC7-32F5C4C0AECA}</a:tableStyleId>
              </a:tblPr>
              <a:tblGrid>
                <a:gridCol w="7971800">
                  <a:extLst>
                    <a:ext uri="{9D8B030D-6E8A-4147-A177-3AD203B41FA5}">
                      <a16:colId xmlns:a16="http://schemas.microsoft.com/office/drawing/2014/main" xmlns="" val="20000"/>
                    </a:ext>
                  </a:extLst>
                </a:gridCol>
                <a:gridCol w="3291850">
                  <a:extLst>
                    <a:ext uri="{9D8B030D-6E8A-4147-A177-3AD203B41FA5}">
                      <a16:colId xmlns:a16="http://schemas.microsoft.com/office/drawing/2014/main" xmlns="" val="20001"/>
                    </a:ext>
                  </a:extLst>
                </a:gridCol>
                <a:gridCol w="1360175">
                  <a:extLst>
                    <a:ext uri="{9D8B030D-6E8A-4147-A177-3AD203B41FA5}">
                      <a16:colId xmlns:a16="http://schemas.microsoft.com/office/drawing/2014/main" xmlns="" val="20002"/>
                    </a:ext>
                  </a:extLst>
                </a:gridCol>
                <a:gridCol w="1360175">
                  <a:extLst>
                    <a:ext uri="{9D8B030D-6E8A-4147-A177-3AD203B41FA5}">
                      <a16:colId xmlns:a16="http://schemas.microsoft.com/office/drawing/2014/main" xmlns="" val="20003"/>
                    </a:ext>
                  </a:extLst>
                </a:gridCol>
              </a:tblGrid>
              <a:tr h="448850">
                <a:tc>
                  <a:txBody>
                    <a:bodyPr/>
                    <a:lstStyle/>
                    <a:p>
                      <a:pPr marL="0" marR="0" lvl="0" indent="0" algn="l" rtl="0">
                        <a:spcBef>
                          <a:spcPts val="0"/>
                        </a:spcBef>
                        <a:spcAft>
                          <a:spcPts val="0"/>
                        </a:spcAft>
                        <a:buNone/>
                      </a:pPr>
                      <a:r>
                        <a:rPr lang="en-US" sz="1200" b="1" dirty="0"/>
                        <a:t>Metric Category and Metrics</a:t>
                      </a:r>
                      <a:endParaRPr sz="1200" b="1" dirty="0"/>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a:t>Metric Use</a:t>
                      </a:r>
                      <a:endParaRPr sz="1200" b="1"/>
                    </a:p>
                  </a:txBody>
                  <a:tcPr marL="91450" marR="91450" marT="45725" marB="45725">
                    <a:solidFill>
                      <a:srgbClr val="A1B3C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a:t>Ease of Measurement</a:t>
                      </a:r>
                      <a:endParaRPr/>
                    </a:p>
                  </a:txBody>
                  <a:tcPr marL="91450" marR="91450" marT="45725" marB="45725">
                    <a:solidFill>
                      <a:srgbClr val="A1B3CA"/>
                    </a:solidFill>
                  </a:tcPr>
                </a:tc>
                <a:tc>
                  <a:txBody>
                    <a:bodyPr/>
                    <a:lstStyle/>
                    <a:p>
                      <a:pPr marL="0" marR="0" lvl="0" indent="0" algn="l" rtl="0">
                        <a:spcBef>
                          <a:spcPts val="0"/>
                        </a:spcBef>
                        <a:spcAft>
                          <a:spcPts val="0"/>
                        </a:spcAft>
                        <a:buNone/>
                      </a:pPr>
                      <a:r>
                        <a:rPr lang="en-US" sz="1200" b="1" dirty="0"/>
                        <a:t>Importance in Demonstrating DEI Outcomes and Progress</a:t>
                      </a:r>
                      <a:endParaRPr sz="1200" b="1" dirty="0"/>
                    </a:p>
                  </a:txBody>
                  <a:tcPr marL="91450" marR="91450" marT="45725" marB="45725">
                    <a:solidFill>
                      <a:srgbClr val="A1B3CA"/>
                    </a:solidFill>
                  </a:tcPr>
                </a:tc>
                <a:extLst>
                  <a:ext uri="{0D108BD9-81ED-4DB2-BD59-A6C34878D82A}">
                    <a16:rowId xmlns:a16="http://schemas.microsoft.com/office/drawing/2014/main" xmlns="" val="10000"/>
                  </a:ext>
                </a:extLst>
              </a:tr>
              <a:tr h="807925">
                <a:tc>
                  <a:txBody>
                    <a:bodyPr/>
                    <a:lstStyle/>
                    <a:p>
                      <a:pPr marL="0" marR="0" lvl="0" indent="0" algn="l" rtl="0">
                        <a:spcBef>
                          <a:spcPts val="0"/>
                        </a:spcBef>
                        <a:spcAft>
                          <a:spcPts val="0"/>
                        </a:spcAft>
                        <a:buClr>
                          <a:schemeClr val="dk1"/>
                        </a:buClr>
                        <a:buSzPts val="1200"/>
                        <a:buFont typeface="Arial"/>
                        <a:buNone/>
                      </a:pPr>
                      <a:r>
                        <a:rPr lang="en-US" sz="1200" b="1"/>
                        <a:t>Compensation</a:t>
                      </a:r>
                      <a:r>
                        <a:rPr lang="en-US" sz="1200"/>
                        <a:t> </a:t>
                      </a:r>
                      <a:endParaRPr sz="1800"/>
                    </a:p>
                    <a:p>
                      <a:pPr marL="171450" marR="0" lvl="0" indent="-171450" algn="l" rtl="0">
                        <a:spcBef>
                          <a:spcPts val="0"/>
                        </a:spcBef>
                        <a:spcAft>
                          <a:spcPts val="0"/>
                        </a:spcAft>
                        <a:buClr>
                          <a:schemeClr val="dk1"/>
                        </a:buClr>
                        <a:buSzPts val="1200"/>
                        <a:buFont typeface="Arial"/>
                        <a:buChar char="•"/>
                      </a:pPr>
                      <a:r>
                        <a:rPr lang="en-US" sz="1200" b="0"/>
                        <a:t>Pay gap audit conducted</a:t>
                      </a:r>
                      <a:endParaRPr sz="1800"/>
                    </a:p>
                    <a:p>
                      <a:pPr marL="171450" marR="0" lvl="0" indent="-171450" algn="l" rtl="0">
                        <a:spcBef>
                          <a:spcPts val="0"/>
                        </a:spcBef>
                        <a:spcAft>
                          <a:spcPts val="0"/>
                        </a:spcAft>
                        <a:buClr>
                          <a:schemeClr val="dk1"/>
                        </a:buClr>
                        <a:buSzPts val="1200"/>
                        <a:buFont typeface="Arial"/>
                        <a:buChar char="•"/>
                      </a:pPr>
                      <a:r>
                        <a:rPr lang="en-US" sz="1200" b="0"/>
                        <a:t>Percentage of employees needing pay adjustments</a:t>
                      </a:r>
                      <a:endParaRPr sz="1800"/>
                    </a:p>
                    <a:p>
                      <a:pPr marL="171450" marR="0" lvl="0" indent="-171450" algn="l" rtl="0">
                        <a:spcBef>
                          <a:spcPts val="0"/>
                        </a:spcBef>
                        <a:spcAft>
                          <a:spcPts val="0"/>
                        </a:spcAft>
                        <a:buClr>
                          <a:schemeClr val="dk1"/>
                        </a:buClr>
                        <a:buSzPts val="1200"/>
                        <a:buFont typeface="Arial"/>
                        <a:buChar char="•"/>
                      </a:pPr>
                      <a:r>
                        <a:rPr lang="en-US" sz="1200" b="0"/>
                        <a:t>Amount spent conducting pay adjustments</a:t>
                      </a:r>
                      <a:endParaRPr sz="1800"/>
                    </a:p>
                    <a:p>
                      <a:pPr marL="171450" marR="0" lvl="0" indent="-171450" algn="l" rtl="0">
                        <a:spcBef>
                          <a:spcPts val="0"/>
                        </a:spcBef>
                        <a:spcAft>
                          <a:spcPts val="0"/>
                        </a:spcAft>
                        <a:buClr>
                          <a:schemeClr val="dk1"/>
                        </a:buClr>
                        <a:buSzPts val="1200"/>
                        <a:buFont typeface="Arial"/>
                        <a:buChar char="•"/>
                      </a:pPr>
                      <a:r>
                        <a:rPr lang="en-US" sz="1200" b="0"/>
                        <a:t>Ratio of basic salary and remuneration of women to men </a:t>
                      </a:r>
                      <a:endParaRPr sz="1800"/>
                    </a:p>
                  </a:txBody>
                  <a:tcPr marL="91450" marR="91450" marT="45725" marB="45725"/>
                </a:tc>
                <a:tc>
                  <a:txBody>
                    <a:bodyPr/>
                    <a:lstStyle/>
                    <a:p>
                      <a:pPr marL="0" marR="0" lvl="0" indent="0" algn="l" rtl="0">
                        <a:spcBef>
                          <a:spcPts val="0"/>
                        </a:spcBef>
                        <a:spcAft>
                          <a:spcPts val="0"/>
                        </a:spcAft>
                        <a:buClr>
                          <a:schemeClr val="dk1"/>
                        </a:buClr>
                        <a:buSzPts val="1200"/>
                        <a:buFont typeface="Arial"/>
                        <a:buNone/>
                      </a:pPr>
                      <a:r>
                        <a:rPr lang="en-US" sz="1200" dirty="0"/>
                        <a:t>Uncover gender and race-based pay discrimination and provide a business case for adjusting salaries to increase pay equity  </a:t>
                      </a:r>
                      <a:endParaRPr sz="1200" dirty="0"/>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Low</a:t>
                      </a:r>
                      <a:endParaRPr sz="1200" i="1"/>
                    </a:p>
                  </a:txBody>
                  <a:tcPr marL="91450" marR="91450" marT="45725" marB="45725"/>
                </a:tc>
                <a:tc>
                  <a:txBody>
                    <a:bodyPr/>
                    <a:lstStyle/>
                    <a:p>
                      <a:pPr marL="0" marR="0" lvl="0" indent="0" algn="ctr" rtl="0">
                        <a:spcBef>
                          <a:spcPts val="0"/>
                        </a:spcBef>
                        <a:spcAft>
                          <a:spcPts val="0"/>
                        </a:spcAft>
                        <a:buClr>
                          <a:schemeClr val="dk1"/>
                        </a:buClr>
                        <a:buSzPts val="1200"/>
                        <a:buFont typeface="Arial"/>
                        <a:buNone/>
                      </a:pPr>
                      <a:r>
                        <a:rPr lang="en-US" sz="1200" i="1"/>
                        <a:t>High </a:t>
                      </a:r>
                      <a:endParaRPr sz="1200" i="1"/>
                    </a:p>
                  </a:txBody>
                  <a:tcPr marL="91450" marR="91450" marT="45725" marB="45725"/>
                </a:tc>
                <a:extLst>
                  <a:ext uri="{0D108BD9-81ED-4DB2-BD59-A6C34878D82A}">
                    <a16:rowId xmlns:a16="http://schemas.microsoft.com/office/drawing/2014/main" xmlns="" val="10001"/>
                  </a:ext>
                </a:extLst>
              </a:tr>
              <a:tr h="807950">
                <a:tc>
                  <a:txBody>
                    <a:bodyPr/>
                    <a:lstStyle/>
                    <a:p>
                      <a:pPr marL="0" marR="0" lvl="0" indent="0" algn="l" rtl="0">
                        <a:spcBef>
                          <a:spcPts val="0"/>
                        </a:spcBef>
                        <a:spcAft>
                          <a:spcPts val="0"/>
                        </a:spcAft>
                        <a:buNone/>
                      </a:pPr>
                      <a:r>
                        <a:rPr lang="en-US" sz="1200" b="1"/>
                        <a:t>Development</a:t>
                      </a:r>
                      <a:r>
                        <a:rPr lang="en-US" sz="1200"/>
                        <a:t> </a:t>
                      </a:r>
                      <a:endParaRPr/>
                    </a:p>
                    <a:p>
                      <a:pPr marL="171450" marR="0" lvl="0" indent="-171450" algn="l" rtl="0">
                        <a:spcBef>
                          <a:spcPts val="0"/>
                        </a:spcBef>
                        <a:spcAft>
                          <a:spcPts val="0"/>
                        </a:spcAft>
                        <a:buClr>
                          <a:schemeClr val="dk1"/>
                        </a:buClr>
                        <a:buSzPts val="1200"/>
                        <a:buFont typeface="Arial"/>
                        <a:buChar char="•"/>
                      </a:pPr>
                      <a:r>
                        <a:rPr lang="en-US" sz="1200" b="0"/>
                        <a:t>Average hours of training and development underrepresented talent has undertaken vs total workforce </a:t>
                      </a:r>
                      <a:endParaRPr/>
                    </a:p>
                    <a:p>
                      <a:pPr marL="171450" marR="0" lvl="0" indent="-171450" algn="l" rtl="0">
                        <a:spcBef>
                          <a:spcPts val="0"/>
                        </a:spcBef>
                        <a:spcAft>
                          <a:spcPts val="0"/>
                        </a:spcAft>
                        <a:buClr>
                          <a:schemeClr val="dk1"/>
                        </a:buClr>
                        <a:buSzPts val="1200"/>
                        <a:buFont typeface="Arial"/>
                        <a:buChar char="•"/>
                      </a:pPr>
                      <a:r>
                        <a:rPr lang="en-US" sz="1200" b="0"/>
                        <a:t>Number of special programs for mentoring and development of members from underrepresented groups </a:t>
                      </a:r>
                      <a:endParaRPr/>
                    </a:p>
                    <a:p>
                      <a:pPr marL="171450" marR="0" lvl="0" indent="-171450" algn="l" rtl="0">
                        <a:spcBef>
                          <a:spcPts val="0"/>
                        </a:spcBef>
                        <a:spcAft>
                          <a:spcPts val="0"/>
                        </a:spcAft>
                        <a:buClr>
                          <a:schemeClr val="dk1"/>
                        </a:buClr>
                        <a:buSzPts val="1200"/>
                        <a:buFont typeface="Arial"/>
                        <a:buChar char="•"/>
                      </a:pPr>
                      <a:r>
                        <a:rPr lang="en-US" sz="1200" b="0"/>
                        <a:t>Percentage of underrepresented employees who participate in career development conversations with managers</a:t>
                      </a:r>
                      <a:endParaRPr/>
                    </a:p>
                    <a:p>
                      <a:pPr marL="0" marR="0" lvl="0" indent="0" algn="l" rtl="0">
                        <a:spcBef>
                          <a:spcPts val="0"/>
                        </a:spcBef>
                        <a:spcAft>
                          <a:spcPts val="0"/>
                        </a:spcAft>
                        <a:buClr>
                          <a:schemeClr val="dk1"/>
                        </a:buClr>
                        <a:buSzPts val="1200"/>
                        <a:buFont typeface="Arial"/>
                        <a:buNone/>
                      </a:pPr>
                      <a:endParaRPr sz="1200" b="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Arial"/>
                        <a:buNone/>
                      </a:pPr>
                      <a:r>
                        <a:rPr lang="en-US" sz="1200"/>
                        <a:t>Assess the organization’s focus on developing underrepresented talent and improvement as it compares to previous measurement periods </a:t>
                      </a:r>
                      <a:endParaRPr sz="120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Arial"/>
                        <a:buNone/>
                      </a:pPr>
                      <a:r>
                        <a:rPr lang="en-US" sz="1200" i="1"/>
                        <a:t>High</a:t>
                      </a:r>
                      <a:endParaRPr sz="1200" i="1"/>
                    </a:p>
                  </a:txBody>
                  <a:tcPr marL="91450" marR="91450" marT="45725" marB="45725"/>
                </a:tc>
                <a:extLst>
                  <a:ext uri="{0D108BD9-81ED-4DB2-BD59-A6C34878D82A}">
                    <a16:rowId xmlns:a16="http://schemas.microsoft.com/office/drawing/2014/main" xmlns="" val="10002"/>
                  </a:ext>
                </a:extLst>
              </a:tr>
              <a:tr h="807950">
                <a:tc>
                  <a:txBody>
                    <a:bodyPr/>
                    <a:lstStyle/>
                    <a:p>
                      <a:pPr marL="0" marR="0" lvl="0" indent="0" algn="l" rtl="0">
                        <a:spcBef>
                          <a:spcPts val="0"/>
                        </a:spcBef>
                        <a:spcAft>
                          <a:spcPts val="0"/>
                        </a:spcAft>
                        <a:buNone/>
                      </a:pPr>
                      <a:r>
                        <a:rPr lang="en-US" sz="1200" b="1" dirty="0"/>
                        <a:t>Well-Being</a:t>
                      </a:r>
                      <a:endParaRPr dirty="0"/>
                    </a:p>
                    <a:p>
                      <a:pPr marL="171450" marR="0" lvl="0" indent="-171450" algn="l" rtl="0">
                        <a:lnSpc>
                          <a:spcPct val="100000"/>
                        </a:lnSpc>
                        <a:spcBef>
                          <a:spcPts val="0"/>
                        </a:spcBef>
                        <a:spcAft>
                          <a:spcPts val="0"/>
                        </a:spcAft>
                        <a:buClr>
                          <a:schemeClr val="dk1"/>
                        </a:buClr>
                        <a:buSzPts val="1200"/>
                        <a:buFont typeface="Arial"/>
                        <a:buChar char="•"/>
                      </a:pPr>
                      <a:r>
                        <a:rPr lang="en-US" sz="1200" b="0" dirty="0"/>
                        <a:t>Percentage of underrepresented talent receiving financial well-being benefits (e.g</a:t>
                      </a:r>
                      <a:r>
                        <a:rPr lang="en-US" sz="1200" b="0" dirty="0">
                          <a:solidFill>
                            <a:schemeClr val="dk1"/>
                          </a:solidFill>
                        </a:rPr>
                        <a:t>., increase in percentage of underrepresented employees leveraging retirement benefits)</a:t>
                      </a:r>
                      <a:endParaRPr dirty="0"/>
                    </a:p>
                    <a:p>
                      <a:pPr marL="171450" marR="0" lvl="0" indent="-171450" algn="l" rtl="0">
                        <a:spcBef>
                          <a:spcPts val="0"/>
                        </a:spcBef>
                        <a:spcAft>
                          <a:spcPts val="0"/>
                        </a:spcAft>
                        <a:buClr>
                          <a:schemeClr val="dk1"/>
                        </a:buClr>
                        <a:buSzPts val="1200"/>
                        <a:buFont typeface="Arial"/>
                        <a:buChar char="•"/>
                      </a:pPr>
                      <a:r>
                        <a:rPr lang="en-US" sz="1200" b="0" dirty="0"/>
                        <a:t>Percentage of underrepresented talent with physical well-being (e.g., increase in number of employees getting their annual physical examination) </a:t>
                      </a:r>
                      <a:endParaRPr dirty="0"/>
                    </a:p>
                    <a:p>
                      <a:pPr marL="171450" marR="0" lvl="0" indent="-171450" algn="l" rtl="0">
                        <a:spcBef>
                          <a:spcPts val="0"/>
                        </a:spcBef>
                        <a:spcAft>
                          <a:spcPts val="0"/>
                        </a:spcAft>
                        <a:buClr>
                          <a:schemeClr val="dk1"/>
                        </a:buClr>
                        <a:buSzPts val="1200"/>
                        <a:buFont typeface="Arial"/>
                        <a:buChar char="•"/>
                      </a:pPr>
                      <a:r>
                        <a:rPr lang="en-US" sz="1200" b="0" dirty="0"/>
                        <a:t>Percentage of underrepresented talent with emotional/mental well-being (e.g., decrease in percentage of underrepresented talent burnout)</a:t>
                      </a:r>
                      <a:endParaRPr dirty="0"/>
                    </a:p>
                    <a:p>
                      <a:pPr marL="171450" marR="0" lvl="0" indent="-171450" algn="l" rtl="0">
                        <a:spcBef>
                          <a:spcPts val="0"/>
                        </a:spcBef>
                        <a:spcAft>
                          <a:spcPts val="0"/>
                        </a:spcAft>
                        <a:buClr>
                          <a:schemeClr val="dk1"/>
                        </a:buClr>
                        <a:buSzPts val="1200"/>
                        <a:buFont typeface="Arial"/>
                        <a:buChar char="•"/>
                      </a:pPr>
                      <a:r>
                        <a:rPr lang="en-US" sz="1200" b="0" dirty="0"/>
                        <a:t>Percentage of underrepresented talent satisfied with well-being program and offerings </a:t>
                      </a:r>
                      <a:endParaRPr dirty="0"/>
                    </a:p>
                  </a:txBody>
                  <a:tcPr marL="91450" marR="91450" marT="45725" marB="45725"/>
                </a:tc>
                <a:tc>
                  <a:txBody>
                    <a:bodyPr/>
                    <a:lstStyle/>
                    <a:p>
                      <a:pPr marL="0" marR="0" lvl="0" indent="0" algn="l" rtl="0">
                        <a:spcBef>
                          <a:spcPts val="0"/>
                        </a:spcBef>
                        <a:spcAft>
                          <a:spcPts val="0"/>
                        </a:spcAft>
                        <a:buNone/>
                      </a:pPr>
                      <a:r>
                        <a:rPr lang="en-US" sz="1200" dirty="0"/>
                        <a:t>Evaluate the effectiveness of wellness services and programs by monitoring an increase in access to and use of the financial, emotional and physical well-being services of underrepresented talent in comparison to majority groups </a:t>
                      </a:r>
                      <a:endParaRPr dirty="0"/>
                    </a:p>
                  </a:txBody>
                  <a:tcPr marL="91450" marR="91450" marT="45725" marB="45725"/>
                </a:tc>
                <a:tc>
                  <a:txBody>
                    <a:bodyPr/>
                    <a:lstStyle/>
                    <a:p>
                      <a:pPr marL="0" marR="0" lvl="0" indent="0" algn="ctr" rtl="0">
                        <a:spcBef>
                          <a:spcPts val="0"/>
                        </a:spcBef>
                        <a:spcAft>
                          <a:spcPts val="0"/>
                        </a:spcAft>
                        <a:buNone/>
                      </a:pPr>
                      <a:r>
                        <a:rPr lang="en-US" sz="1200" i="1"/>
                        <a:t>Medium</a:t>
                      </a:r>
                      <a:endParaRPr/>
                    </a:p>
                  </a:txBody>
                  <a:tcPr marL="91450" marR="91450" marT="45725" marB="45725"/>
                </a:tc>
                <a:tc>
                  <a:txBody>
                    <a:bodyPr/>
                    <a:lstStyle/>
                    <a:p>
                      <a:pPr marL="0" marR="0" lvl="0" indent="0" algn="ctr" rtl="0">
                        <a:spcBef>
                          <a:spcPts val="0"/>
                        </a:spcBef>
                        <a:spcAft>
                          <a:spcPts val="0"/>
                        </a:spcAft>
                        <a:buNone/>
                      </a:pPr>
                      <a:r>
                        <a:rPr lang="en-US" sz="1200" i="1" dirty="0"/>
                        <a:t>High </a:t>
                      </a:r>
                      <a:endParaRPr sz="1200" i="1" dirty="0"/>
                    </a:p>
                  </a:txBody>
                  <a:tcPr marL="91450" marR="91450" marT="45725" marB="45725"/>
                </a:tc>
                <a:extLst>
                  <a:ext uri="{0D108BD9-81ED-4DB2-BD59-A6C34878D82A}">
                    <a16:rowId xmlns:a16="http://schemas.microsoft.com/office/drawing/2014/main" xmlns="" val="10003"/>
                  </a:ext>
                </a:extLst>
              </a:tr>
            </a:tbl>
          </a:graphicData>
        </a:graphic>
      </p:graphicFrame>
      <p:sp>
        <p:nvSpPr>
          <p:cNvPr id="334" name="Google Shape;334;p9"/>
          <p:cNvSpPr txBox="1">
            <a:spLocks noGrp="1"/>
          </p:cNvSpPr>
          <p:nvPr>
            <p:ph type="title"/>
          </p:nvPr>
        </p:nvSpPr>
        <p:spPr>
          <a:xfrm>
            <a:off x="582930" y="530861"/>
            <a:ext cx="14375054" cy="66180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1"/>
              </a:buClr>
              <a:buSzPts val="2800"/>
              <a:buFont typeface="Arial Black"/>
              <a:buNone/>
            </a:pPr>
            <a:r>
              <a:rPr lang="en-US" sz="2800">
                <a:solidFill>
                  <a:schemeClr val="accent1"/>
                </a:solidFill>
              </a:rPr>
              <a:t>Drive Culture Change to Advance DEI Metrics (3/3) </a:t>
            </a:r>
            <a:endParaRPr/>
          </a:p>
        </p:txBody>
      </p:sp>
      <p:sp>
        <p:nvSpPr>
          <p:cNvPr id="335" name="Google Shape;335;p9"/>
          <p:cNvSpPr txBox="1"/>
          <p:nvPr/>
        </p:nvSpPr>
        <p:spPr>
          <a:xfrm>
            <a:off x="582929" y="1009021"/>
            <a:ext cx="13983969" cy="461665"/>
          </a:xfrm>
          <a:prstGeom prst="rect">
            <a:avLst/>
          </a:prstGeom>
          <a:solidFill>
            <a:srgbClr val="D8D8D8"/>
          </a:solidFill>
          <a:ln>
            <a:noFill/>
          </a:ln>
        </p:spPr>
        <p:txBody>
          <a:bodyPr spcFirstLastPara="1" wrap="square" lIns="0" tIns="45700" rIns="0" bIns="45700" anchor="t" anchorCtr="0">
            <a:spAutoFit/>
          </a:bodyPr>
          <a:lstStyle/>
          <a:p>
            <a:pPr marL="0" marR="0" lvl="0" indent="0" algn="l" rtl="0">
              <a:spcBef>
                <a:spcPts val="0"/>
              </a:spcBef>
              <a:spcAft>
                <a:spcPts val="0"/>
              </a:spcAft>
              <a:buNone/>
            </a:pPr>
            <a:r>
              <a:rPr lang="en-US" sz="1200" b="1">
                <a:solidFill>
                  <a:schemeClr val="dk1"/>
                </a:solidFill>
                <a:latin typeface="Arial"/>
                <a:ea typeface="Arial"/>
                <a:cs typeface="Arial"/>
                <a:sym typeface="Arial"/>
              </a:rPr>
              <a:t>Instructions: </a:t>
            </a:r>
            <a:r>
              <a:rPr lang="en-US" sz="1200">
                <a:solidFill>
                  <a:schemeClr val="dk1"/>
                </a:solidFill>
                <a:latin typeface="Arial"/>
                <a:ea typeface="Arial"/>
                <a:cs typeface="Arial"/>
                <a:sym typeface="Arial"/>
              </a:rPr>
              <a:t>Refer to this slide to review metrics that help inform and evaluate efforts to drive culture change to advance DEI. Use it to understand these metrices’ use, ease of measurement and relative importance and to reassess/validate your present metric tracking strategy.</a:t>
            </a:r>
            <a:endParaRPr sz="12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White bkgrnd master">
  <a:themeElements>
    <a:clrScheme name="2020 Gartner Theme-001">
      <a:dk1>
        <a:srgbClr val="000000"/>
      </a:dk1>
      <a:lt1>
        <a:srgbClr val="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6"/>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bkgrnd master">
  <a:themeElements>
    <a:clrScheme name="2020 Gartner Theme-001">
      <a:dk1>
        <a:srgbClr val="000000"/>
      </a:dk1>
      <a:lt1>
        <a:srgbClr val="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6"/>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ue bkgrnd master">
  <a:themeElements>
    <a:clrScheme name="2020 Gartner Theme-002">
      <a:dk1>
        <a:srgbClr val="000000"/>
      </a:dk1>
      <a:lt1>
        <a:srgbClr val="FFFFFF"/>
      </a:lt1>
      <a:dk2>
        <a:srgbClr val="002856"/>
      </a:dk2>
      <a:lt2>
        <a:srgbClr val="FFFFFF"/>
      </a:lt2>
      <a:accent1>
        <a:srgbClr val="FFFFFF"/>
      </a:accent1>
      <a:accent2>
        <a:srgbClr val="979D9D"/>
      </a:accent2>
      <a:accent3>
        <a:srgbClr val="6F7878"/>
      </a:accent3>
      <a:accent4>
        <a:srgbClr val="009AD7"/>
      </a:accent4>
      <a:accent5>
        <a:srgbClr val="FF540A"/>
      </a:accent5>
      <a:accent6>
        <a:srgbClr val="FEC10D"/>
      </a:accent6>
      <a:hlink>
        <a:srgbClr val="FFFFFF"/>
      </a:hlink>
      <a:folHlink>
        <a:srgbClr val="4C8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White bk accent color options">
  <a:themeElements>
    <a:clrScheme name="2020 Gartner Theme-001">
      <a:dk1>
        <a:srgbClr val="000000"/>
      </a:dk1>
      <a:lt1>
        <a:srgbClr val="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6"/>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Blue bk accent color options">
  <a:themeElements>
    <a:clrScheme name="2020 Gartner Theme-002">
      <a:dk1>
        <a:srgbClr val="000000"/>
      </a:dk1>
      <a:lt1>
        <a:srgbClr val="FFFFFF"/>
      </a:lt1>
      <a:dk2>
        <a:srgbClr val="002856"/>
      </a:dk2>
      <a:lt2>
        <a:srgbClr val="FFFFFF"/>
      </a:lt2>
      <a:accent1>
        <a:srgbClr val="FFFFFF"/>
      </a:accent1>
      <a:accent2>
        <a:srgbClr val="979D9D"/>
      </a:accent2>
      <a:accent3>
        <a:srgbClr val="6F7878"/>
      </a:accent3>
      <a:accent4>
        <a:srgbClr val="009AD7"/>
      </a:accent4>
      <a:accent5>
        <a:srgbClr val="FF540A"/>
      </a:accent5>
      <a:accent6>
        <a:srgbClr val="FEC10D"/>
      </a:accent6>
      <a:hlink>
        <a:srgbClr val="FFFFFF"/>
      </a:hlink>
      <a:folHlink>
        <a:srgbClr val="4C8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2020 Gartner Theme-001">
      <a:dk1>
        <a:srgbClr val="000000"/>
      </a:dk1>
      <a:lt1>
        <a:srgbClr val="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7"/>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2002</Words>
  <Application>Microsoft Office PowerPoint</Application>
  <PresentationFormat>Custom</PresentationFormat>
  <Paragraphs>346</Paragraphs>
  <Slides>9</Slides>
  <Notes>9</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9</vt:i4>
      </vt:variant>
    </vt:vector>
  </HeadingPairs>
  <TitlesOfParts>
    <vt:vector size="16" baseType="lpstr">
      <vt:lpstr>Arial Black</vt:lpstr>
      <vt:lpstr>Arial</vt:lpstr>
      <vt:lpstr>White bkgrnd master</vt:lpstr>
      <vt:lpstr>White bkgrnd master</vt:lpstr>
      <vt:lpstr>Blue bkgrnd master</vt:lpstr>
      <vt:lpstr>White bk accent color options</vt:lpstr>
      <vt:lpstr>Blue bk accent color options</vt:lpstr>
      <vt:lpstr>Diversity, Equity and Inclusion (DEI) Metrics to Track and Report</vt:lpstr>
      <vt:lpstr>How to Use the DEI Metrics Inventory</vt:lpstr>
      <vt:lpstr>The DEI Metrics Inventory</vt:lpstr>
      <vt:lpstr>Shape and Execute DEI Strategy Metrics</vt:lpstr>
      <vt:lpstr>Drive Leadership Accountability Metrics</vt:lpstr>
      <vt:lpstr>Create DEI Structure and Governance Metrics </vt:lpstr>
      <vt:lpstr>Drive Culture Change to Advance DEI Metrics (1/3) </vt:lpstr>
      <vt:lpstr>Drive Culture Change to Advance DEI Metrics (2/3) </vt:lpstr>
      <vt:lpstr>Drive Culture Change to Advance DEI Metrics (3/3)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2022-10-10T16:00:15Z</dcterms:created>
  <dcterms:modified xsi:type="dcterms:W3CDTF">2022-10-10T16:00:16Z</dcterms:modified>
</cp:coreProperties>
</file>